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2" r:id="rId4"/>
    <p:sldMasterId id="2147483684" r:id="rId5"/>
  </p:sldMasterIdLst>
  <p:notesMasterIdLst>
    <p:notesMasterId r:id="rId22"/>
  </p:notesMasterIdLst>
  <p:sldIdLst>
    <p:sldId id="264" r:id="rId6"/>
    <p:sldId id="266" r:id="rId7"/>
    <p:sldId id="431" r:id="rId8"/>
    <p:sldId id="430" r:id="rId9"/>
    <p:sldId id="432" r:id="rId10"/>
    <p:sldId id="367" r:id="rId11"/>
    <p:sldId id="433" r:id="rId12"/>
    <p:sldId id="436" r:id="rId13"/>
    <p:sldId id="434" r:id="rId14"/>
    <p:sldId id="435" r:id="rId15"/>
    <p:sldId id="437" r:id="rId16"/>
    <p:sldId id="438" r:id="rId17"/>
    <p:sldId id="439" r:id="rId18"/>
    <p:sldId id="365" r:id="rId19"/>
    <p:sldId id="440" r:id="rId20"/>
    <p:sldId id="455" r:id="rId21"/>
    <p:sldId id="453" r:id="rId23"/>
    <p:sldId id="454" r:id="rId24"/>
    <p:sldId id="456" r:id="rId25"/>
    <p:sldId id="458" r:id="rId26"/>
    <p:sldId id="459" r:id="rId27"/>
    <p:sldId id="460" r:id="rId28"/>
    <p:sldId id="461" r:id="rId29"/>
    <p:sldId id="462" r:id="rId30"/>
    <p:sldId id="463" r:id="rId31"/>
    <p:sldId id="464" r:id="rId32"/>
    <p:sldId id="308" r:id="rId33"/>
    <p:sldId id="450" r:id="rId34"/>
    <p:sldId id="451" r:id="rId35"/>
    <p:sldId id="452" r:id="rId36"/>
    <p:sldId id="300" r:id="rId37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B08600"/>
    <a:srgbClr val="6F7B77"/>
    <a:srgbClr val="080800"/>
    <a:srgbClr val="FF6600"/>
    <a:srgbClr val="FFCC00"/>
    <a:srgbClr val="FFFF99"/>
    <a:srgbClr val="B2F55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38"/>
    <p:restoredTop sz="94605"/>
  </p:normalViewPr>
  <p:slideViewPr>
    <p:cSldViewPr showGuides="1">
      <p:cViewPr>
        <p:scale>
          <a:sx n="100" d="100"/>
          <a:sy n="100" d="100"/>
        </p:scale>
        <p:origin x="-298" y="715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slide" Target="slides/slide2.xml"/><Relationship Id="rId6" Type="http://schemas.openxmlformats.org/officeDocument/2006/relationships/slide" Target="slides/slide1.xml"/><Relationship Id="rId5" Type="http://schemas.openxmlformats.org/officeDocument/2006/relationships/slideMaster" Target="slideMasters/slideMaster4.xml"/><Relationship Id="rId40" Type="http://schemas.openxmlformats.org/officeDocument/2006/relationships/tableStyles" Target="tableStyles.xml"/><Relationship Id="rId4" Type="http://schemas.openxmlformats.org/officeDocument/2006/relationships/slideMaster" Target="slideMasters/slideMaster3.xml"/><Relationship Id="rId39" Type="http://schemas.openxmlformats.org/officeDocument/2006/relationships/viewProps" Target="viewProps.xml"/><Relationship Id="rId38" Type="http://schemas.openxmlformats.org/officeDocument/2006/relationships/presProps" Target="presProps.xml"/><Relationship Id="rId37" Type="http://schemas.openxmlformats.org/officeDocument/2006/relationships/slide" Target="slides/slide31.xml"/><Relationship Id="rId36" Type="http://schemas.openxmlformats.org/officeDocument/2006/relationships/slide" Target="slides/slide30.xml"/><Relationship Id="rId35" Type="http://schemas.openxmlformats.org/officeDocument/2006/relationships/slide" Target="slides/slide29.xml"/><Relationship Id="rId34" Type="http://schemas.openxmlformats.org/officeDocument/2006/relationships/slide" Target="slides/slide28.xml"/><Relationship Id="rId33" Type="http://schemas.openxmlformats.org/officeDocument/2006/relationships/slide" Target="slides/slide27.xml"/><Relationship Id="rId32" Type="http://schemas.openxmlformats.org/officeDocument/2006/relationships/slide" Target="slides/slide26.xml"/><Relationship Id="rId31" Type="http://schemas.openxmlformats.org/officeDocument/2006/relationships/slide" Target="slides/slide25.xml"/><Relationship Id="rId30" Type="http://schemas.openxmlformats.org/officeDocument/2006/relationships/slide" Target="slides/slide24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3.xml"/><Relationship Id="rId28" Type="http://schemas.openxmlformats.org/officeDocument/2006/relationships/slide" Target="slides/slide22.xml"/><Relationship Id="rId27" Type="http://schemas.openxmlformats.org/officeDocument/2006/relationships/slide" Target="slides/slide21.xml"/><Relationship Id="rId26" Type="http://schemas.openxmlformats.org/officeDocument/2006/relationships/slide" Target="slides/slide20.xml"/><Relationship Id="rId25" Type="http://schemas.openxmlformats.org/officeDocument/2006/relationships/slide" Target="slides/slide19.xml"/><Relationship Id="rId24" Type="http://schemas.openxmlformats.org/officeDocument/2006/relationships/slide" Target="slides/slide18.xml"/><Relationship Id="rId23" Type="http://schemas.openxmlformats.org/officeDocument/2006/relationships/slide" Target="slides/slide17.xml"/><Relationship Id="rId22" Type="http://schemas.openxmlformats.org/officeDocument/2006/relationships/notesMaster" Target="notesMasters/notesMaster1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098" name="Rectangle 2"/>
          <p:cNvSpPr/>
          <p:nvPr>
            <p:ph type="sldImg"/>
          </p:nvPr>
        </p:nvSpPr>
        <p:spPr>
          <a:xfrm>
            <a:off x="1050925" y="754063"/>
            <a:ext cx="4572000" cy="3294062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4099" name="Rectangle 3"/>
          <p:cNvSpPr>
            <a:spLocks noGrp="1"/>
          </p:cNvSpPr>
          <p:nvPr>
            <p:ph type="body" sz="quarter"/>
          </p:nvPr>
        </p:nvSpPr>
        <p:spPr>
          <a:xfrm>
            <a:off x="538163" y="4387850"/>
            <a:ext cx="5780087" cy="395287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/>
          <a:p>
            <a:pPr lvl="0"/>
            <a:r>
              <a:rPr lang="zh-CN" altLang="en-US" dirty="0"/>
              <a:t>单击此处编辑母版文本样式
第二级
第三级
第四级
第五级</a:t>
            </a:r>
            <a:endParaRPr lang="zh-CN" altLang="en-US" dirty="0"/>
          </a:p>
        </p:txBody>
      </p:sp>
      <p:sp>
        <p:nvSpPr>
          <p:cNvPr id="4100" name="Rectangle 4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3388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buFont typeface="Arial" panose="020B0604020202020204" pitchFamily="34" charset="0"/>
              <a:buNone/>
              <a:defRPr sz="1200" noProof="1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01" name="Rectangle 5"/>
          <p:cNvSpPr>
            <a:spLocks noGrp="1"/>
          </p:cNvSpPr>
          <p:nvPr>
            <p:ph type="dt" idx="1"/>
          </p:nvPr>
        </p:nvSpPr>
        <p:spPr>
          <a:xfrm>
            <a:off x="3883025" y="0"/>
            <a:ext cx="2974975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r">
              <a:buFont typeface="Arial" panose="020B0604020202020204" pitchFamily="34" charset="0"/>
              <a:buNone/>
              <a:defRPr sz="1200" noProof="1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02" name="Rectangle 6"/>
          <p:cNvSpPr>
            <a:spLocks noGrp="1"/>
          </p:cNvSpPr>
          <p:nvPr>
            <p:ph type="ftr" sz="quarter" idx="4"/>
          </p:nvPr>
        </p:nvSpPr>
        <p:spPr>
          <a:xfrm>
            <a:off x="0" y="8686800"/>
            <a:ext cx="2973388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buFont typeface="Arial" panose="020B0604020202020204" pitchFamily="34" charset="0"/>
              <a:buNone/>
              <a:defRPr sz="1200" noProof="1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03" name="Rectangle 7"/>
          <p:cNvSpPr>
            <a:spLocks noGrp="1"/>
          </p:cNvSpPr>
          <p:nvPr>
            <p:ph type="sldNum" sz="quarter" idx="5"/>
          </p:nvPr>
        </p:nvSpPr>
        <p:spPr>
          <a:xfrm>
            <a:off x="3883025" y="8686800"/>
            <a:ext cx="2974975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742950" lvl="1" indent="-28575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1143000" lvl="2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600200" lvl="3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2057400" lvl="4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lvl="5" indent="-228600" algn="l" defTabSz="914400" eaLnBrk="0" fontAlgn="base" latinLnBrk="0" hangingPunct="0"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6pPr>
    <a:lvl7pPr marL="2743200" lvl="6" indent="-228600" algn="l" defTabSz="914400" eaLnBrk="0" fontAlgn="base" latinLnBrk="0" hangingPunct="0"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7pPr>
    <a:lvl8pPr marL="3200400" lvl="7" indent="-228600" algn="l" defTabSz="914400" eaLnBrk="0" fontAlgn="base" latinLnBrk="0" hangingPunct="0"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8pPr>
    <a:lvl9pPr marL="3657600" lvl="8" indent="-228600" algn="l" defTabSz="914400" eaLnBrk="0" fontAlgn="base" latinLnBrk="0" hangingPunct="0"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9FAFC4-EC29-4BB9-99B2-FAB05EB30ED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x-none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x-none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x-none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x-none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x-none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x-none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x-none" sz="900" b="0" i="0" u="none" strike="noStrike" kern="1200" cap="none" spc="0" normalizeH="0" baseline="0" noProof="1">
              <a:ln>
                <a:noFill/>
              </a:ln>
              <a:solidFill>
                <a:srgbClr val="29292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x-none" sz="900" b="0" i="0" u="none" strike="noStrike" kern="1200" cap="none" spc="0" normalizeH="0" baseline="0" noProof="1">
              <a:ln>
                <a:noFill/>
              </a:ln>
              <a:solidFill>
                <a:srgbClr val="29292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900" strike="noStrike" noProof="1" dirty="0">
                <a:solidFill>
                  <a:srgbClr val="292929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900" strike="noStrike" noProof="1" dirty="0">
              <a:solidFill>
                <a:srgbClr val="292929"/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x-none" sz="900" b="0" i="0" u="none" strike="noStrike" kern="1200" cap="none" spc="0" normalizeH="0" baseline="0" noProof="1">
              <a:ln>
                <a:noFill/>
              </a:ln>
              <a:solidFill>
                <a:srgbClr val="29292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x-none" sz="900" b="0" i="0" u="none" strike="noStrike" kern="1200" cap="none" spc="0" normalizeH="0" baseline="0" noProof="1">
              <a:ln>
                <a:noFill/>
              </a:ln>
              <a:solidFill>
                <a:srgbClr val="29292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900" strike="noStrike" noProof="1" dirty="0">
                <a:solidFill>
                  <a:srgbClr val="292929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900" strike="noStrike" noProof="1" dirty="0">
              <a:solidFill>
                <a:srgbClr val="292929"/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x-none" sz="900" b="0" i="0" u="none" strike="noStrike" kern="1200" cap="none" spc="0" normalizeH="0" baseline="0" noProof="1">
              <a:ln>
                <a:noFill/>
              </a:ln>
              <a:solidFill>
                <a:srgbClr val="29292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x-none" sz="900" b="0" i="0" u="none" strike="noStrike" kern="1200" cap="none" spc="0" normalizeH="0" baseline="0" noProof="1">
              <a:ln>
                <a:noFill/>
              </a:ln>
              <a:solidFill>
                <a:srgbClr val="29292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900" strike="noStrike" noProof="1" dirty="0">
                <a:solidFill>
                  <a:srgbClr val="292929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900" strike="noStrike" noProof="1" dirty="0">
              <a:solidFill>
                <a:srgbClr val="292929"/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247775"/>
            <a:ext cx="3960162" cy="486251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50451" y="1247775"/>
            <a:ext cx="3960162" cy="486251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x-none" sz="900" b="0" i="0" u="none" strike="noStrike" kern="1200" cap="none" spc="0" normalizeH="0" baseline="0" noProof="1">
              <a:ln>
                <a:noFill/>
              </a:ln>
              <a:solidFill>
                <a:srgbClr val="29292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x-none" sz="900" b="0" i="0" u="none" strike="noStrike" kern="1200" cap="none" spc="0" normalizeH="0" baseline="0" noProof="1">
              <a:ln>
                <a:noFill/>
              </a:ln>
              <a:solidFill>
                <a:srgbClr val="29292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900" strike="noStrike" noProof="1" dirty="0">
                <a:solidFill>
                  <a:srgbClr val="292929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900" strike="noStrike" noProof="1" dirty="0">
              <a:solidFill>
                <a:srgbClr val="292929"/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x-none" sz="900" b="0" i="0" u="none" strike="noStrike" kern="1200" cap="none" spc="0" normalizeH="0" baseline="0" noProof="1">
              <a:ln>
                <a:noFill/>
              </a:ln>
              <a:solidFill>
                <a:srgbClr val="29292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x-none" sz="900" b="0" i="0" u="none" strike="noStrike" kern="1200" cap="none" spc="0" normalizeH="0" baseline="0" noProof="1">
              <a:ln>
                <a:noFill/>
              </a:ln>
              <a:solidFill>
                <a:srgbClr val="29292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900" strike="noStrike" noProof="1" dirty="0">
                <a:solidFill>
                  <a:srgbClr val="292929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900" strike="noStrike" noProof="1" dirty="0">
              <a:solidFill>
                <a:srgbClr val="292929"/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x-none" sz="900" b="0" i="0" u="none" strike="noStrike" kern="1200" cap="none" spc="0" normalizeH="0" baseline="0" noProof="1">
              <a:ln>
                <a:noFill/>
              </a:ln>
              <a:solidFill>
                <a:srgbClr val="29292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x-none" sz="900" b="0" i="0" u="none" strike="noStrike" kern="1200" cap="none" spc="0" normalizeH="0" baseline="0" noProof="1">
              <a:ln>
                <a:noFill/>
              </a:ln>
              <a:solidFill>
                <a:srgbClr val="29292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900" strike="noStrike" noProof="1" dirty="0">
                <a:solidFill>
                  <a:srgbClr val="292929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900" strike="noStrike" noProof="1" dirty="0">
              <a:solidFill>
                <a:srgbClr val="292929"/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x-none" sz="900" b="0" i="0" u="none" strike="noStrike" kern="1200" cap="none" spc="0" normalizeH="0" baseline="0" noProof="1">
              <a:ln>
                <a:noFill/>
              </a:ln>
              <a:solidFill>
                <a:srgbClr val="29292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x-none" sz="900" b="0" i="0" u="none" strike="noStrike" kern="1200" cap="none" spc="0" normalizeH="0" baseline="0" noProof="1">
              <a:ln>
                <a:noFill/>
              </a:ln>
              <a:solidFill>
                <a:srgbClr val="29292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900" strike="noStrike" noProof="1" dirty="0">
                <a:solidFill>
                  <a:srgbClr val="292929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900" strike="noStrike" noProof="1" dirty="0">
              <a:solidFill>
                <a:srgbClr val="292929"/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x-none" sz="900" b="0" i="0" u="none" strike="noStrike" kern="1200" cap="none" spc="0" normalizeH="0" baseline="0" noProof="1">
              <a:ln>
                <a:noFill/>
              </a:ln>
              <a:solidFill>
                <a:srgbClr val="29292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x-none" sz="900" b="0" i="0" u="none" strike="noStrike" kern="1200" cap="none" spc="0" normalizeH="0" baseline="0" noProof="1">
              <a:ln>
                <a:noFill/>
              </a:ln>
              <a:solidFill>
                <a:srgbClr val="29292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900" strike="noStrike" noProof="1" dirty="0">
                <a:solidFill>
                  <a:srgbClr val="292929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900" strike="noStrike" noProof="1" dirty="0">
              <a:solidFill>
                <a:srgbClr val="292929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x-none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x-none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5"/>
            <a:ext cx="4629150" cy="4873625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marL="0" marR="0" lvl="0" indent="0" algn="just" defTabSz="685800" rtl="0" eaLnBrk="0" fontAlgn="base" latinLnBrk="0" hangingPunct="0">
              <a:lnSpc>
                <a:spcPct val="11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None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rgbClr val="6C930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x-none" sz="900" b="0" i="0" u="none" strike="noStrike" kern="1200" cap="none" spc="0" normalizeH="0" baseline="0" noProof="1">
              <a:ln>
                <a:noFill/>
              </a:ln>
              <a:solidFill>
                <a:srgbClr val="29292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x-none" sz="900" b="0" i="0" u="none" strike="noStrike" kern="1200" cap="none" spc="0" normalizeH="0" baseline="0" noProof="1">
              <a:ln>
                <a:noFill/>
              </a:ln>
              <a:solidFill>
                <a:srgbClr val="29292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900" strike="noStrike" noProof="1" dirty="0">
                <a:solidFill>
                  <a:srgbClr val="292929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900" strike="noStrike" noProof="1" dirty="0">
              <a:solidFill>
                <a:srgbClr val="292929"/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x-none" sz="900" b="0" i="0" u="none" strike="noStrike" kern="1200" cap="none" spc="0" normalizeH="0" baseline="0" noProof="1">
              <a:ln>
                <a:noFill/>
              </a:ln>
              <a:solidFill>
                <a:srgbClr val="29292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x-none" sz="900" b="0" i="0" u="none" strike="noStrike" kern="1200" cap="none" spc="0" normalizeH="0" baseline="0" noProof="1">
              <a:ln>
                <a:noFill/>
              </a:ln>
              <a:solidFill>
                <a:srgbClr val="29292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900" strike="noStrike" noProof="1" dirty="0">
                <a:solidFill>
                  <a:srgbClr val="292929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900" strike="noStrike" noProof="1" dirty="0">
              <a:solidFill>
                <a:srgbClr val="292929"/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90122" y="276225"/>
            <a:ext cx="2020491" cy="5834063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6225"/>
            <a:ext cx="5944342" cy="5834063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x-none" sz="900" b="0" i="0" u="none" strike="noStrike" kern="1200" cap="none" spc="0" normalizeH="0" baseline="0" noProof="1">
              <a:ln>
                <a:noFill/>
              </a:ln>
              <a:solidFill>
                <a:srgbClr val="29292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x-none" sz="900" b="0" i="0" u="none" strike="noStrike" kern="1200" cap="none" spc="0" normalizeH="0" baseline="0" noProof="1">
              <a:ln>
                <a:noFill/>
              </a:ln>
              <a:solidFill>
                <a:srgbClr val="29292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900" strike="noStrike" noProof="1" dirty="0">
                <a:solidFill>
                  <a:srgbClr val="292929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900" strike="noStrike" noProof="1" dirty="0">
              <a:solidFill>
                <a:srgbClr val="292929"/>
              </a:solidFill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x-none" sz="900" b="0" i="0" u="none" strike="noStrike" kern="1200" cap="none" spc="0" normalizeH="0" baseline="0" noProof="1">
              <a:ln>
                <a:noFill/>
              </a:ln>
              <a:solidFill>
                <a:srgbClr val="29292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x-none" sz="900" b="0" i="0" u="none" strike="noStrike" kern="1200" cap="none" spc="0" normalizeH="0" baseline="0" noProof="1">
              <a:ln>
                <a:noFill/>
              </a:ln>
              <a:solidFill>
                <a:srgbClr val="29292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900" strike="noStrike" noProof="1" dirty="0">
                <a:solidFill>
                  <a:srgbClr val="292929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900" strike="noStrike" noProof="1" dirty="0">
              <a:solidFill>
                <a:srgbClr val="292929"/>
              </a:solidFill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x-none" sz="900" b="0" i="0" u="none" strike="noStrike" kern="1200" cap="none" spc="0" normalizeH="0" baseline="0" noProof="1">
              <a:ln>
                <a:noFill/>
              </a:ln>
              <a:solidFill>
                <a:srgbClr val="29292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x-none" sz="900" b="0" i="0" u="none" strike="noStrike" kern="1200" cap="none" spc="0" normalizeH="0" baseline="0" noProof="1">
              <a:ln>
                <a:noFill/>
              </a:ln>
              <a:solidFill>
                <a:srgbClr val="29292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900" strike="noStrike" noProof="1" dirty="0">
                <a:solidFill>
                  <a:srgbClr val="292929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900" strike="noStrike" noProof="1" dirty="0">
              <a:solidFill>
                <a:srgbClr val="292929"/>
              </a:solidFill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x-none" sz="900" b="0" i="0" u="none" strike="noStrike" kern="1200" cap="none" spc="0" normalizeH="0" baseline="0" noProof="1">
              <a:ln>
                <a:noFill/>
              </a:ln>
              <a:solidFill>
                <a:srgbClr val="29292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x-none" sz="900" b="0" i="0" u="none" strike="noStrike" kern="1200" cap="none" spc="0" normalizeH="0" baseline="0" noProof="1">
              <a:ln>
                <a:noFill/>
              </a:ln>
              <a:solidFill>
                <a:srgbClr val="29292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900" strike="noStrike" noProof="1" dirty="0">
                <a:solidFill>
                  <a:srgbClr val="292929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900" strike="noStrike" noProof="1" dirty="0">
              <a:solidFill>
                <a:srgbClr val="292929"/>
              </a:solidFill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247775"/>
            <a:ext cx="3960162" cy="486251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50451" y="1247775"/>
            <a:ext cx="3960162" cy="486251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x-none" sz="900" b="0" i="0" u="none" strike="noStrike" kern="1200" cap="none" spc="0" normalizeH="0" baseline="0" noProof="1">
              <a:ln>
                <a:noFill/>
              </a:ln>
              <a:solidFill>
                <a:srgbClr val="29292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x-none" sz="900" b="0" i="0" u="none" strike="noStrike" kern="1200" cap="none" spc="0" normalizeH="0" baseline="0" noProof="1">
              <a:ln>
                <a:noFill/>
              </a:ln>
              <a:solidFill>
                <a:srgbClr val="29292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900" strike="noStrike" noProof="1" dirty="0">
                <a:solidFill>
                  <a:srgbClr val="292929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900" strike="noStrike" noProof="1" dirty="0">
              <a:solidFill>
                <a:srgbClr val="292929"/>
              </a:solidFill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x-none" sz="900" b="0" i="0" u="none" strike="noStrike" kern="1200" cap="none" spc="0" normalizeH="0" baseline="0" noProof="1">
              <a:ln>
                <a:noFill/>
              </a:ln>
              <a:solidFill>
                <a:srgbClr val="29292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x-none" sz="900" b="0" i="0" u="none" strike="noStrike" kern="1200" cap="none" spc="0" normalizeH="0" baseline="0" noProof="1">
              <a:ln>
                <a:noFill/>
              </a:ln>
              <a:solidFill>
                <a:srgbClr val="29292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900" strike="noStrike" noProof="1" dirty="0">
                <a:solidFill>
                  <a:srgbClr val="292929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900" strike="noStrike" noProof="1" dirty="0">
              <a:solidFill>
                <a:srgbClr val="292929"/>
              </a:solidFill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x-none" sz="900" b="0" i="0" u="none" strike="noStrike" kern="1200" cap="none" spc="0" normalizeH="0" baseline="0" noProof="1">
              <a:ln>
                <a:noFill/>
              </a:ln>
              <a:solidFill>
                <a:srgbClr val="29292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x-none" sz="900" b="0" i="0" u="none" strike="noStrike" kern="1200" cap="none" spc="0" normalizeH="0" baseline="0" noProof="1">
              <a:ln>
                <a:noFill/>
              </a:ln>
              <a:solidFill>
                <a:srgbClr val="29292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900" strike="noStrike" noProof="1" dirty="0">
                <a:solidFill>
                  <a:srgbClr val="292929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900" strike="noStrike" noProof="1" dirty="0">
              <a:solidFill>
                <a:srgbClr val="292929"/>
              </a:solidFill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x-none" sz="900" b="0" i="0" u="none" strike="noStrike" kern="1200" cap="none" spc="0" normalizeH="0" baseline="0" noProof="1">
              <a:ln>
                <a:noFill/>
              </a:ln>
              <a:solidFill>
                <a:srgbClr val="29292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x-none" sz="900" b="0" i="0" u="none" strike="noStrike" kern="1200" cap="none" spc="0" normalizeH="0" baseline="0" noProof="1">
              <a:ln>
                <a:noFill/>
              </a:ln>
              <a:solidFill>
                <a:srgbClr val="29292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900" strike="noStrike" noProof="1" dirty="0">
                <a:solidFill>
                  <a:srgbClr val="292929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900" strike="noStrike" noProof="1" dirty="0">
              <a:solidFill>
                <a:srgbClr val="292929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x-none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x-none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x-none" sz="900" b="0" i="0" u="none" strike="noStrike" kern="1200" cap="none" spc="0" normalizeH="0" baseline="0" noProof="1">
              <a:ln>
                <a:noFill/>
              </a:ln>
              <a:solidFill>
                <a:srgbClr val="29292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x-none" sz="900" b="0" i="0" u="none" strike="noStrike" kern="1200" cap="none" spc="0" normalizeH="0" baseline="0" noProof="1">
              <a:ln>
                <a:noFill/>
              </a:ln>
              <a:solidFill>
                <a:srgbClr val="29292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900" strike="noStrike" noProof="1" dirty="0">
                <a:solidFill>
                  <a:srgbClr val="292929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900" strike="noStrike" noProof="1" dirty="0">
              <a:solidFill>
                <a:srgbClr val="292929"/>
              </a:solidFill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5"/>
            <a:ext cx="4629150" cy="4873625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marL="0" marR="0" lvl="0" indent="0" algn="just" defTabSz="685800" rtl="0" eaLnBrk="0" fontAlgn="base" latinLnBrk="0" hangingPunct="0">
              <a:lnSpc>
                <a:spcPct val="11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None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rgbClr val="6C930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x-none" sz="900" b="0" i="0" u="none" strike="noStrike" kern="1200" cap="none" spc="0" normalizeH="0" baseline="0" noProof="1">
              <a:ln>
                <a:noFill/>
              </a:ln>
              <a:solidFill>
                <a:srgbClr val="29292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x-none" sz="900" b="0" i="0" u="none" strike="noStrike" kern="1200" cap="none" spc="0" normalizeH="0" baseline="0" noProof="1">
              <a:ln>
                <a:noFill/>
              </a:ln>
              <a:solidFill>
                <a:srgbClr val="29292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900" strike="noStrike" noProof="1" dirty="0">
                <a:solidFill>
                  <a:srgbClr val="292929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900" strike="noStrike" noProof="1" dirty="0">
              <a:solidFill>
                <a:srgbClr val="292929"/>
              </a:solidFill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x-none" sz="900" b="0" i="0" u="none" strike="noStrike" kern="1200" cap="none" spc="0" normalizeH="0" baseline="0" noProof="1">
              <a:ln>
                <a:noFill/>
              </a:ln>
              <a:solidFill>
                <a:srgbClr val="29292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x-none" sz="900" b="0" i="0" u="none" strike="noStrike" kern="1200" cap="none" spc="0" normalizeH="0" baseline="0" noProof="1">
              <a:ln>
                <a:noFill/>
              </a:ln>
              <a:solidFill>
                <a:srgbClr val="29292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900" strike="noStrike" noProof="1" dirty="0">
                <a:solidFill>
                  <a:srgbClr val="292929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900" strike="noStrike" noProof="1" dirty="0">
              <a:solidFill>
                <a:srgbClr val="292929"/>
              </a:solidFill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90122" y="276225"/>
            <a:ext cx="2020491" cy="5834063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6225"/>
            <a:ext cx="5944342" cy="5834063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x-none" sz="900" b="0" i="0" u="none" strike="noStrike" kern="1200" cap="none" spc="0" normalizeH="0" baseline="0" noProof="1">
              <a:ln>
                <a:noFill/>
              </a:ln>
              <a:solidFill>
                <a:srgbClr val="29292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x-none" sz="900" b="0" i="0" u="none" strike="noStrike" kern="1200" cap="none" spc="0" normalizeH="0" baseline="0" noProof="1">
              <a:ln>
                <a:noFill/>
              </a:ln>
              <a:solidFill>
                <a:srgbClr val="29292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900" strike="noStrike" noProof="1" dirty="0">
                <a:solidFill>
                  <a:srgbClr val="292929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900" strike="noStrike" noProof="1" dirty="0">
              <a:solidFill>
                <a:srgbClr val="292929"/>
              </a:solidFill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x-none" sz="900" b="0" i="0" u="none" strike="noStrike" kern="1200" cap="none" spc="0" normalizeH="0" baseline="0" noProof="1">
              <a:ln>
                <a:noFill/>
              </a:ln>
              <a:solidFill>
                <a:srgbClr val="29292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x-none" sz="900" b="0" i="0" u="none" strike="noStrike" kern="1200" cap="none" spc="0" normalizeH="0" baseline="0" noProof="1">
              <a:ln>
                <a:noFill/>
              </a:ln>
              <a:solidFill>
                <a:srgbClr val="29292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900" strike="noStrike" noProof="1" dirty="0">
                <a:solidFill>
                  <a:srgbClr val="292929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900" strike="noStrike" noProof="1" dirty="0">
              <a:solidFill>
                <a:srgbClr val="292929"/>
              </a:solidFill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x-none" sz="900" b="0" i="0" u="none" strike="noStrike" kern="1200" cap="none" spc="0" normalizeH="0" baseline="0" noProof="1">
              <a:ln>
                <a:noFill/>
              </a:ln>
              <a:solidFill>
                <a:srgbClr val="29292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x-none" sz="900" b="0" i="0" u="none" strike="noStrike" kern="1200" cap="none" spc="0" normalizeH="0" baseline="0" noProof="1">
              <a:ln>
                <a:noFill/>
              </a:ln>
              <a:solidFill>
                <a:srgbClr val="29292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900" strike="noStrike" noProof="1" dirty="0">
                <a:solidFill>
                  <a:srgbClr val="292929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900" strike="noStrike" noProof="1" dirty="0">
              <a:solidFill>
                <a:srgbClr val="292929"/>
              </a:solidFill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x-none" sz="900" b="0" i="0" u="none" strike="noStrike" kern="1200" cap="none" spc="0" normalizeH="0" baseline="0" noProof="1">
              <a:ln>
                <a:noFill/>
              </a:ln>
              <a:solidFill>
                <a:srgbClr val="29292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x-none" sz="900" b="0" i="0" u="none" strike="noStrike" kern="1200" cap="none" spc="0" normalizeH="0" baseline="0" noProof="1">
              <a:ln>
                <a:noFill/>
              </a:ln>
              <a:solidFill>
                <a:srgbClr val="29292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900" strike="noStrike" noProof="1" dirty="0">
                <a:solidFill>
                  <a:srgbClr val="292929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900" strike="noStrike" noProof="1" dirty="0">
              <a:solidFill>
                <a:srgbClr val="292929"/>
              </a:solidFill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247775"/>
            <a:ext cx="3960162" cy="486251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50451" y="1247775"/>
            <a:ext cx="3960162" cy="486251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x-none" sz="900" b="0" i="0" u="none" strike="noStrike" kern="1200" cap="none" spc="0" normalizeH="0" baseline="0" noProof="1">
              <a:ln>
                <a:noFill/>
              </a:ln>
              <a:solidFill>
                <a:srgbClr val="29292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x-none" sz="900" b="0" i="0" u="none" strike="noStrike" kern="1200" cap="none" spc="0" normalizeH="0" baseline="0" noProof="1">
              <a:ln>
                <a:noFill/>
              </a:ln>
              <a:solidFill>
                <a:srgbClr val="29292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900" strike="noStrike" noProof="1" dirty="0">
                <a:solidFill>
                  <a:srgbClr val="292929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900" strike="noStrike" noProof="1" dirty="0">
              <a:solidFill>
                <a:srgbClr val="292929"/>
              </a:solidFill>
            </a:endParaRP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x-none" sz="900" b="0" i="0" u="none" strike="noStrike" kern="1200" cap="none" spc="0" normalizeH="0" baseline="0" noProof="1">
              <a:ln>
                <a:noFill/>
              </a:ln>
              <a:solidFill>
                <a:srgbClr val="29292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x-none" sz="900" b="0" i="0" u="none" strike="noStrike" kern="1200" cap="none" spc="0" normalizeH="0" baseline="0" noProof="1">
              <a:ln>
                <a:noFill/>
              </a:ln>
              <a:solidFill>
                <a:srgbClr val="29292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900" strike="noStrike" noProof="1" dirty="0">
                <a:solidFill>
                  <a:srgbClr val="292929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900" strike="noStrike" noProof="1" dirty="0">
              <a:solidFill>
                <a:srgbClr val="292929"/>
              </a:solidFill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x-none" sz="900" b="0" i="0" u="none" strike="noStrike" kern="1200" cap="none" spc="0" normalizeH="0" baseline="0" noProof="1">
              <a:ln>
                <a:noFill/>
              </a:ln>
              <a:solidFill>
                <a:srgbClr val="29292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x-none" sz="900" b="0" i="0" u="none" strike="noStrike" kern="1200" cap="none" spc="0" normalizeH="0" baseline="0" noProof="1">
              <a:ln>
                <a:noFill/>
              </a:ln>
              <a:solidFill>
                <a:srgbClr val="29292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900" strike="noStrike" noProof="1" dirty="0">
                <a:solidFill>
                  <a:srgbClr val="292929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900" strike="noStrike" noProof="1" dirty="0">
              <a:solidFill>
                <a:srgbClr val="292929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x-none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x-none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 dirty="0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x-none" sz="900" b="0" i="0" u="none" strike="noStrike" kern="1200" cap="none" spc="0" normalizeH="0" baseline="0" noProof="1">
              <a:ln>
                <a:noFill/>
              </a:ln>
              <a:solidFill>
                <a:srgbClr val="29292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x-none" sz="900" b="0" i="0" u="none" strike="noStrike" kern="1200" cap="none" spc="0" normalizeH="0" baseline="0" noProof="1">
              <a:ln>
                <a:noFill/>
              </a:ln>
              <a:solidFill>
                <a:srgbClr val="29292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900" strike="noStrike" noProof="1" dirty="0">
                <a:solidFill>
                  <a:srgbClr val="292929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900" strike="noStrike" noProof="1" dirty="0">
              <a:solidFill>
                <a:srgbClr val="292929"/>
              </a:solidFill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x-none" sz="900" b="0" i="0" u="none" strike="noStrike" kern="1200" cap="none" spc="0" normalizeH="0" baseline="0" noProof="1">
              <a:ln>
                <a:noFill/>
              </a:ln>
              <a:solidFill>
                <a:srgbClr val="29292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x-none" sz="900" b="0" i="0" u="none" strike="noStrike" kern="1200" cap="none" spc="0" normalizeH="0" baseline="0" noProof="1">
              <a:ln>
                <a:noFill/>
              </a:ln>
              <a:solidFill>
                <a:srgbClr val="29292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900" strike="noStrike" noProof="1" dirty="0">
                <a:solidFill>
                  <a:srgbClr val="292929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900" strike="noStrike" noProof="1" dirty="0">
              <a:solidFill>
                <a:srgbClr val="292929"/>
              </a:solidFill>
            </a:endParaRP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5"/>
            <a:ext cx="4629150" cy="4873625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marL="0" marR="0" lvl="0" indent="0" algn="just" defTabSz="685800" rtl="0" eaLnBrk="0" fontAlgn="base" latinLnBrk="0" hangingPunct="0">
              <a:lnSpc>
                <a:spcPct val="11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None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rgbClr val="6C930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x-none" sz="900" b="0" i="0" u="none" strike="noStrike" kern="1200" cap="none" spc="0" normalizeH="0" baseline="0" noProof="1">
              <a:ln>
                <a:noFill/>
              </a:ln>
              <a:solidFill>
                <a:srgbClr val="29292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x-none" sz="900" b="0" i="0" u="none" strike="noStrike" kern="1200" cap="none" spc="0" normalizeH="0" baseline="0" noProof="1">
              <a:ln>
                <a:noFill/>
              </a:ln>
              <a:solidFill>
                <a:srgbClr val="29292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900" strike="noStrike" noProof="1" dirty="0">
                <a:solidFill>
                  <a:srgbClr val="292929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900" strike="noStrike" noProof="1" dirty="0">
              <a:solidFill>
                <a:srgbClr val="292929"/>
              </a:solidFill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x-none" sz="900" b="0" i="0" u="none" strike="noStrike" kern="1200" cap="none" spc="0" normalizeH="0" baseline="0" noProof="1">
              <a:ln>
                <a:noFill/>
              </a:ln>
              <a:solidFill>
                <a:srgbClr val="29292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x-none" sz="900" b="0" i="0" u="none" strike="noStrike" kern="1200" cap="none" spc="0" normalizeH="0" baseline="0" noProof="1">
              <a:ln>
                <a:noFill/>
              </a:ln>
              <a:solidFill>
                <a:srgbClr val="29292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900" strike="noStrike" noProof="1" dirty="0">
                <a:solidFill>
                  <a:srgbClr val="292929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900" strike="noStrike" noProof="1" dirty="0">
              <a:solidFill>
                <a:srgbClr val="292929"/>
              </a:solidFill>
            </a:endParaRP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90122" y="276225"/>
            <a:ext cx="2020491" cy="5834063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6225"/>
            <a:ext cx="5944342" cy="5834063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x-none" sz="900" b="0" i="0" u="none" strike="noStrike" kern="1200" cap="none" spc="0" normalizeH="0" baseline="0" noProof="1">
              <a:ln>
                <a:noFill/>
              </a:ln>
              <a:solidFill>
                <a:srgbClr val="29292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x-none" sz="900" b="0" i="0" u="none" strike="noStrike" kern="1200" cap="none" spc="0" normalizeH="0" baseline="0" noProof="1">
              <a:ln>
                <a:noFill/>
              </a:ln>
              <a:solidFill>
                <a:srgbClr val="29292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900" strike="noStrike" noProof="1" dirty="0">
                <a:solidFill>
                  <a:srgbClr val="292929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900" strike="noStrike" noProof="1" dirty="0">
              <a:solidFill>
                <a:srgbClr val="292929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x-none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x-none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x-none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x-none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x-none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x-none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x-none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x-none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5"/>
            <a:ext cx="4629150" cy="4873625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x-none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x-none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3" Type="http://schemas.openxmlformats.org/officeDocument/2006/relationships/theme" Target="../theme/theme2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1.xml"/><Relationship Id="rId8" Type="http://schemas.openxmlformats.org/officeDocument/2006/relationships/slideLayout" Target="../slideLayouts/slideLayout30.xml"/><Relationship Id="rId7" Type="http://schemas.openxmlformats.org/officeDocument/2006/relationships/slideLayout" Target="../slideLayouts/slideLayout29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4.xml"/><Relationship Id="rId13" Type="http://schemas.openxmlformats.org/officeDocument/2006/relationships/theme" Target="../theme/theme3.xml"/><Relationship Id="rId12" Type="http://schemas.openxmlformats.org/officeDocument/2006/relationships/image" Target="../media/image2.png"/><Relationship Id="rId11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2.xml"/><Relationship Id="rId1" Type="http://schemas.openxmlformats.org/officeDocument/2006/relationships/slideLayout" Target="../slideLayouts/slideLayout23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2.xml"/><Relationship Id="rId8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0.xml"/><Relationship Id="rId6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7.xml"/><Relationship Id="rId3" Type="http://schemas.openxmlformats.org/officeDocument/2006/relationships/slideLayout" Target="../slideLayouts/slideLayout36.xml"/><Relationship Id="rId2" Type="http://schemas.openxmlformats.org/officeDocument/2006/relationships/slideLayout" Target="../slideLayouts/slideLayout35.xml"/><Relationship Id="rId13" Type="http://schemas.openxmlformats.org/officeDocument/2006/relationships/theme" Target="../theme/theme4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43.xml"/><Relationship Id="rId1" Type="http://schemas.openxmlformats.org/officeDocument/2006/relationships/slideLayout" Target="../slideLayouts/slideLayout3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-34290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buFont typeface="Arial" panose="020B0604020202020204" pitchFamily="34" charset="0"/>
              <a:buNone/>
              <a:defRPr sz="1400" noProof="1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x-none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buFont typeface="Arial" panose="020B0604020202020204" pitchFamily="34" charset="0"/>
              <a:buNone/>
              <a:defRPr sz="1400" noProof="1"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x-none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p>
            <a:pPr lvl="0" algn="r" eaLnBrk="1" fontAlgn="base" hangingPunct="1"/>
            <a:fld id="{9A0DB2DC-4C9A-4742-B13C-FB6460FD3503}" type="slidenum">
              <a:rPr lang="en-US" altLang="zh-CN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0" fontAlgn="base" latinLnBrk="0" hangingPunct="0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050" name="图片 8"/>
          <p:cNvPicPr>
            <a:picLocks noChangeAspect="1"/>
          </p:cNvPicPr>
          <p:nvPr/>
        </p:nvPicPr>
        <p:blipFill>
          <a:blip r:embed="rId12"/>
          <a:srcRect l="3740" t="7813" r="6148" b="3264"/>
          <a:stretch>
            <a:fillRect/>
          </a:stretch>
        </p:blipFill>
        <p:spPr>
          <a:xfrm>
            <a:off x="0" y="0"/>
            <a:ext cx="9142413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1" name="KSO_FD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>
            <a:lvl1pPr>
              <a:buFont typeface="Arial" panose="020B0604020202020204" pitchFamily="34" charset="0"/>
              <a:buNone/>
              <a:defRPr sz="900" noProof="1">
                <a:solidFill>
                  <a:srgbClr val="292929"/>
                </a:solidFill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x-none" sz="900" b="0" i="0" u="none" strike="noStrike" kern="1200" cap="none" spc="0" normalizeH="0" baseline="0" noProof="1">
              <a:ln>
                <a:noFill/>
              </a:ln>
              <a:solidFill>
                <a:srgbClr val="29292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2" name="KSO_FT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>
            <a:lvl1pPr algn="ctr">
              <a:buFont typeface="Arial" panose="020B0604020202020204" pitchFamily="34" charset="0"/>
              <a:buNone/>
              <a:defRPr sz="900" noProof="1">
                <a:solidFill>
                  <a:srgbClr val="292929"/>
                </a:solidFill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x-none" sz="900" b="0" i="0" u="none" strike="noStrike" kern="1200" cap="none" spc="0" normalizeH="0" baseline="0" noProof="1">
              <a:ln>
                <a:noFill/>
              </a:ln>
              <a:solidFill>
                <a:srgbClr val="29292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3" name="KSO_FN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ctr" anchorCtr="0" compatLnSpc="1"/>
          <a:p>
            <a:pPr lvl="0" algn="r" eaLnBrk="1" fontAlgn="base" hangingPunct="1"/>
            <a:fld id="{9A0DB2DC-4C9A-4742-B13C-FB6460FD3503}" type="slidenum">
              <a:rPr lang="zh-CN" altLang="en-US" sz="900" strike="noStrike" noProof="1" dirty="0">
                <a:solidFill>
                  <a:srgbClr val="292929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900" strike="noStrike" noProof="1" dirty="0">
              <a:solidFill>
                <a:srgbClr val="292929"/>
              </a:solidFill>
            </a:endParaRPr>
          </a:p>
        </p:txBody>
      </p:sp>
      <p:sp>
        <p:nvSpPr>
          <p:cNvPr id="2054" name="KSO_BT1"/>
          <p:cNvSpPr>
            <a:spLocks noGrp="1"/>
          </p:cNvSpPr>
          <p:nvPr>
            <p:ph type="title"/>
          </p:nvPr>
        </p:nvSpPr>
        <p:spPr>
          <a:xfrm>
            <a:off x="889000" y="276225"/>
            <a:ext cx="7821613" cy="796925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2055" name="KSO_BC1"/>
          <p:cNvSpPr>
            <a:spLocks noGrp="1"/>
          </p:cNvSpPr>
          <p:nvPr>
            <p:ph type="body"/>
          </p:nvPr>
        </p:nvSpPr>
        <p:spPr>
          <a:xfrm>
            <a:off x="628650" y="1247775"/>
            <a:ext cx="8081963" cy="486251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-36195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361950"/>
            <a:r>
              <a:rPr lang="zh-CN" altLang="en-US" dirty="0"/>
              <a:t>第二级</a:t>
            </a:r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 kern="1200">
          <a:solidFill>
            <a:srgbClr val="6C930E"/>
          </a:solidFill>
          <a:latin typeface="+mj-lt"/>
          <a:ea typeface="+mj-ea"/>
          <a:cs typeface="+mj-cs"/>
        </a:defRPr>
      </a:lvl1pPr>
      <a:lvl2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6C930E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6C930E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6C930E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6C930E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6C930E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6C930E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6C930E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6C930E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61950" indent="-361950" algn="just" defTabSz="685800" rtl="0" eaLnBrk="0" fontAlgn="base" hangingPunct="0">
        <a:lnSpc>
          <a:spcPct val="110000"/>
        </a:lnSpc>
        <a:spcBef>
          <a:spcPts val="450"/>
        </a:spcBef>
        <a:spcAft>
          <a:spcPct val="0"/>
        </a:spcAft>
        <a:buClr>
          <a:schemeClr val="accent1"/>
        </a:buClr>
        <a:buSzPct val="80000"/>
        <a:buFont typeface="Wingdings" panose="05000000000000000000" pitchFamily="2" charset="2"/>
        <a:buChar char=""/>
        <a:defRPr sz="2400" kern="1200">
          <a:solidFill>
            <a:srgbClr val="6C930E"/>
          </a:solidFill>
          <a:latin typeface="+mn-lt"/>
          <a:ea typeface="+mn-ea"/>
          <a:cs typeface="+mn-cs"/>
        </a:defRPr>
      </a:lvl1pPr>
      <a:lvl2pPr marL="361950" lvl="1" indent="-361950" algn="l" defTabSz="685800" rtl="0" eaLnBrk="0" fontAlgn="base" hangingPunct="0">
        <a:lnSpc>
          <a:spcPct val="120000"/>
        </a:lnSpc>
        <a:spcBef>
          <a:spcPct val="0"/>
        </a:spcBef>
        <a:spcAft>
          <a:spcPts val="450"/>
        </a:spcAft>
        <a:buClr>
          <a:srgbClr val="D7D989"/>
        </a:buClr>
        <a:buFont typeface="幼圆" pitchFamily="49" charset="-122"/>
        <a:buChar char=" 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lvl="2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lvl="3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lvl="4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685800" eaLnBrk="0" fontAlgn="base" latinLnBrk="0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685800" eaLnBrk="0" fontAlgn="base" latinLnBrk="0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685800" eaLnBrk="0" fontAlgn="base" latinLnBrk="0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685800" eaLnBrk="0" fontAlgn="base" latinLnBrk="0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0" fontAlgn="base" latinLnBrk="0" hangingPunct="0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3074" name="图片 7"/>
          <p:cNvPicPr>
            <a:picLocks noChangeAspect="1"/>
          </p:cNvPicPr>
          <p:nvPr/>
        </p:nvPicPr>
        <p:blipFill>
          <a:blip r:embed="rId12"/>
          <a:srcRect l="398" t="1909"/>
          <a:stretch>
            <a:fillRect/>
          </a:stretch>
        </p:blipFill>
        <p:spPr>
          <a:xfrm>
            <a:off x="0" y="0"/>
            <a:ext cx="9142413" cy="68437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5" name="KSO_BT1"/>
          <p:cNvSpPr>
            <a:spLocks noGrp="1"/>
          </p:cNvSpPr>
          <p:nvPr>
            <p:ph type="title"/>
          </p:nvPr>
        </p:nvSpPr>
        <p:spPr>
          <a:xfrm>
            <a:off x="889000" y="276225"/>
            <a:ext cx="7821613" cy="796925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076" name="KSO_BC1"/>
          <p:cNvSpPr>
            <a:spLocks noGrp="1"/>
          </p:cNvSpPr>
          <p:nvPr>
            <p:ph type="body"/>
          </p:nvPr>
        </p:nvSpPr>
        <p:spPr>
          <a:xfrm>
            <a:off x="628650" y="1247775"/>
            <a:ext cx="8081963" cy="486251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-36195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361950"/>
            <a:r>
              <a:rPr lang="zh-CN" altLang="en-US" dirty="0"/>
              <a:t>第二级</a:t>
            </a:r>
            <a:endParaRPr lang="zh-CN" altLang="en-US" dirty="0"/>
          </a:p>
        </p:txBody>
      </p:sp>
      <p:sp>
        <p:nvSpPr>
          <p:cNvPr id="3077" name="KSO_FD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>
            <a:lvl1pPr>
              <a:buFont typeface="Arial" panose="020B0604020202020204" pitchFamily="34" charset="0"/>
              <a:buNone/>
              <a:defRPr sz="900" noProof="1">
                <a:solidFill>
                  <a:srgbClr val="292929"/>
                </a:solidFill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x-none" sz="900" b="0" i="0" u="none" strike="noStrike" kern="1200" cap="none" spc="0" normalizeH="0" baseline="0" noProof="1">
              <a:ln>
                <a:noFill/>
              </a:ln>
              <a:solidFill>
                <a:srgbClr val="29292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78" name="KSO_FT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>
            <a:lvl1pPr algn="ctr">
              <a:buFont typeface="Arial" panose="020B0604020202020204" pitchFamily="34" charset="0"/>
              <a:buNone/>
              <a:defRPr sz="900" noProof="1">
                <a:solidFill>
                  <a:srgbClr val="292929"/>
                </a:solidFill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x-none" sz="900" b="0" i="0" u="none" strike="noStrike" kern="1200" cap="none" spc="0" normalizeH="0" baseline="0" noProof="1">
              <a:ln>
                <a:noFill/>
              </a:ln>
              <a:solidFill>
                <a:srgbClr val="29292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79" name="KSO_FN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ctr" anchorCtr="0" compatLnSpc="1"/>
          <a:p>
            <a:pPr lvl="0" algn="r" eaLnBrk="1" fontAlgn="base" hangingPunct="1"/>
            <a:fld id="{9A0DB2DC-4C9A-4742-B13C-FB6460FD3503}" type="slidenum">
              <a:rPr lang="zh-CN" altLang="en-US" sz="900" strike="noStrike" noProof="1" dirty="0">
                <a:solidFill>
                  <a:srgbClr val="292929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900" strike="noStrike" noProof="1" dirty="0">
              <a:solidFill>
                <a:srgbClr val="292929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sldNum="0" hdr="0" ftr="0" dt="0"/>
  <p:txStyles>
    <p:titleStyle>
      <a:lvl1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 kern="1200">
          <a:solidFill>
            <a:srgbClr val="6C930E"/>
          </a:solidFill>
          <a:latin typeface="+mj-lt"/>
          <a:ea typeface="+mj-ea"/>
          <a:cs typeface="+mj-cs"/>
        </a:defRPr>
      </a:lvl1pPr>
      <a:lvl2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6C930E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6C930E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6C930E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6C930E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6C930E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6C930E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6C930E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6C930E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61950" indent="-361950" algn="just" defTabSz="685800" rtl="0" eaLnBrk="0" fontAlgn="base" hangingPunct="0">
        <a:lnSpc>
          <a:spcPct val="110000"/>
        </a:lnSpc>
        <a:spcBef>
          <a:spcPts val="450"/>
        </a:spcBef>
        <a:spcAft>
          <a:spcPct val="0"/>
        </a:spcAft>
        <a:buClr>
          <a:schemeClr val="accent1"/>
        </a:buClr>
        <a:buSzPct val="80000"/>
        <a:buFont typeface="Wingdings" panose="05000000000000000000" pitchFamily="2" charset="2"/>
        <a:buChar char=""/>
        <a:defRPr sz="2400" kern="1200">
          <a:solidFill>
            <a:srgbClr val="6C930E"/>
          </a:solidFill>
          <a:latin typeface="+mn-lt"/>
          <a:ea typeface="+mn-ea"/>
          <a:cs typeface="+mn-cs"/>
        </a:defRPr>
      </a:lvl1pPr>
      <a:lvl2pPr marL="361950" lvl="1" indent="-361950" algn="l" defTabSz="685800" rtl="0" eaLnBrk="0" fontAlgn="base" hangingPunct="0">
        <a:lnSpc>
          <a:spcPct val="120000"/>
        </a:lnSpc>
        <a:spcBef>
          <a:spcPct val="0"/>
        </a:spcBef>
        <a:spcAft>
          <a:spcPts val="450"/>
        </a:spcAft>
        <a:buClr>
          <a:srgbClr val="D7D989"/>
        </a:buClr>
        <a:buFont typeface="幼圆" pitchFamily="49" charset="-122"/>
        <a:buChar char=" 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lvl="2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lvl="3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lvl="4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685800" eaLnBrk="0" fontAlgn="base" latinLnBrk="0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685800" eaLnBrk="0" fontAlgn="base" latinLnBrk="0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685800" eaLnBrk="0" fontAlgn="base" latinLnBrk="0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685800" eaLnBrk="0" fontAlgn="base" latinLnBrk="0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0" fontAlgn="base" latinLnBrk="0" hangingPunct="0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050" name="图片 8"/>
          <p:cNvPicPr>
            <a:picLocks noChangeAspect="1"/>
          </p:cNvPicPr>
          <p:nvPr/>
        </p:nvPicPr>
        <p:blipFill>
          <a:blip r:embed="rId12"/>
          <a:srcRect l="3740" t="7813" r="6148" b="3264"/>
          <a:stretch>
            <a:fillRect/>
          </a:stretch>
        </p:blipFill>
        <p:spPr>
          <a:xfrm>
            <a:off x="0" y="0"/>
            <a:ext cx="9142413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1" name="KSO_FD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>
            <a:lvl1pPr>
              <a:buFont typeface="Arial" panose="020B0604020202020204" pitchFamily="34" charset="0"/>
              <a:buNone/>
              <a:defRPr sz="900" noProof="1">
                <a:solidFill>
                  <a:srgbClr val="292929"/>
                </a:solidFill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x-none" sz="900" b="0" i="0" u="none" strike="noStrike" kern="1200" cap="none" spc="0" normalizeH="0" baseline="0" noProof="1">
              <a:ln>
                <a:noFill/>
              </a:ln>
              <a:solidFill>
                <a:srgbClr val="29292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2" name="KSO_FT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>
            <a:lvl1pPr algn="ctr">
              <a:buFont typeface="Arial" panose="020B0604020202020204" pitchFamily="34" charset="0"/>
              <a:buNone/>
              <a:defRPr sz="900" noProof="1">
                <a:solidFill>
                  <a:srgbClr val="292929"/>
                </a:solidFill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x-none" sz="900" b="0" i="0" u="none" strike="noStrike" kern="1200" cap="none" spc="0" normalizeH="0" baseline="0" noProof="1">
              <a:ln>
                <a:noFill/>
              </a:ln>
              <a:solidFill>
                <a:srgbClr val="29292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3" name="KSO_FN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ctr" anchorCtr="0" compatLnSpc="1"/>
          <a:p>
            <a:pPr lvl="0" algn="r" eaLnBrk="1" fontAlgn="base" hangingPunct="1"/>
            <a:fld id="{9A0DB2DC-4C9A-4742-B13C-FB6460FD3503}" type="slidenum">
              <a:rPr lang="zh-CN" altLang="en-US" sz="900" strike="noStrike" noProof="1" dirty="0">
                <a:solidFill>
                  <a:srgbClr val="292929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900" strike="noStrike" noProof="1" dirty="0">
              <a:solidFill>
                <a:srgbClr val="292929"/>
              </a:solidFill>
            </a:endParaRPr>
          </a:p>
        </p:txBody>
      </p:sp>
      <p:sp>
        <p:nvSpPr>
          <p:cNvPr id="2054" name="KSO_BT1"/>
          <p:cNvSpPr>
            <a:spLocks noGrp="1"/>
          </p:cNvSpPr>
          <p:nvPr>
            <p:ph type="title"/>
          </p:nvPr>
        </p:nvSpPr>
        <p:spPr>
          <a:xfrm>
            <a:off x="889000" y="276225"/>
            <a:ext cx="7821613" cy="796925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2055" name="KSO_BC1"/>
          <p:cNvSpPr>
            <a:spLocks noGrp="1"/>
          </p:cNvSpPr>
          <p:nvPr>
            <p:ph type="body"/>
          </p:nvPr>
        </p:nvSpPr>
        <p:spPr>
          <a:xfrm>
            <a:off x="628650" y="1247775"/>
            <a:ext cx="8081963" cy="486251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-36195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361950"/>
            <a:r>
              <a:rPr lang="zh-CN" altLang="en-US" dirty="0"/>
              <a:t>第二级</a:t>
            </a:r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hf sldNum="0" hdr="0" ftr="0" dt="0"/>
  <p:txStyles>
    <p:titleStyle>
      <a:lvl1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 kern="1200">
          <a:solidFill>
            <a:srgbClr val="6C930E"/>
          </a:solidFill>
          <a:latin typeface="+mj-lt"/>
          <a:ea typeface="+mj-ea"/>
          <a:cs typeface="+mj-cs"/>
        </a:defRPr>
      </a:lvl1pPr>
      <a:lvl2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6C930E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6C930E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6C930E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6C930E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6C930E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6C930E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6C930E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6C930E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61950" indent="-361950" algn="just" defTabSz="685800" rtl="0" eaLnBrk="0" fontAlgn="base" hangingPunct="0">
        <a:lnSpc>
          <a:spcPct val="110000"/>
        </a:lnSpc>
        <a:spcBef>
          <a:spcPts val="450"/>
        </a:spcBef>
        <a:spcAft>
          <a:spcPct val="0"/>
        </a:spcAft>
        <a:buClr>
          <a:schemeClr val="accent1"/>
        </a:buClr>
        <a:buSzPct val="80000"/>
        <a:buFont typeface="Wingdings" panose="05000000000000000000" pitchFamily="2" charset="2"/>
        <a:buChar char=""/>
        <a:defRPr sz="2400" kern="1200">
          <a:solidFill>
            <a:srgbClr val="6C930E"/>
          </a:solidFill>
          <a:latin typeface="+mn-lt"/>
          <a:ea typeface="+mn-ea"/>
          <a:cs typeface="+mn-cs"/>
        </a:defRPr>
      </a:lvl1pPr>
      <a:lvl2pPr marL="361950" lvl="1" indent="-361950" algn="l" defTabSz="685800" rtl="0" eaLnBrk="0" fontAlgn="base" hangingPunct="0">
        <a:lnSpc>
          <a:spcPct val="120000"/>
        </a:lnSpc>
        <a:spcBef>
          <a:spcPct val="0"/>
        </a:spcBef>
        <a:spcAft>
          <a:spcPts val="450"/>
        </a:spcAft>
        <a:buClr>
          <a:srgbClr val="D7D989"/>
        </a:buClr>
        <a:buFont typeface="幼圆" pitchFamily="49" charset="-122"/>
        <a:buChar char=" 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lvl="2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lvl="3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lvl="4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685800" eaLnBrk="0" fontAlgn="base" latinLnBrk="0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685800" eaLnBrk="0" fontAlgn="base" latinLnBrk="0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685800" eaLnBrk="0" fontAlgn="base" latinLnBrk="0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685800" eaLnBrk="0" fontAlgn="base" latinLnBrk="0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0" fontAlgn="base" latinLnBrk="0" hangingPunct="0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.xml"/><Relationship Id="rId8" Type="http://schemas.openxmlformats.org/officeDocument/2006/relationships/slideLayout" Target="../slideLayouts/slideLayout40.xml"/><Relationship Id="rId7" Type="http://schemas.openxmlformats.org/officeDocument/2006/relationships/image" Target="../media/image14.jpeg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5.xml"/><Relationship Id="rId2" Type="http://schemas.openxmlformats.org/officeDocument/2006/relationships/image" Target="../media/image16.png"/><Relationship Id="rId1" Type="http://schemas.openxmlformats.org/officeDocument/2006/relationships/image" Target="../media/image15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5.xml"/><Relationship Id="rId2" Type="http://schemas.openxmlformats.org/officeDocument/2006/relationships/image" Target="../media/image17.png"/><Relationship Id="rId1" Type="http://schemas.openxmlformats.org/officeDocument/2006/relationships/image" Target="../media/image8.jpeg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5.xml"/><Relationship Id="rId4" Type="http://schemas.openxmlformats.org/officeDocument/2006/relationships/image" Target="../media/image20.png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8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5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5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5.xml"/><Relationship Id="rId1" Type="http://schemas.openxmlformats.org/officeDocument/2006/relationships/image" Target="../media/image17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5.xml"/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5.xml"/><Relationship Id="rId3" Type="http://schemas.openxmlformats.org/officeDocument/2006/relationships/image" Target="../media/image28.jpeg"/><Relationship Id="rId2" Type="http://schemas.openxmlformats.org/officeDocument/2006/relationships/image" Target="../media/image8.jpeg"/><Relationship Id="rId1" Type="http://schemas.openxmlformats.org/officeDocument/2006/relationships/image" Target="../media/image15.jpeg"/></Relationships>
</file>

<file path=ppt/slides/_rels/slide2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3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5.xml"/><Relationship Id="rId4" Type="http://schemas.openxmlformats.org/officeDocument/2006/relationships/image" Target="../media/image35.jpeg"/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image" Target="../media/image29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0.xml.rels><?xml version="1.0" encoding="UTF-8" standalone="yes"?>
<Relationships xmlns="http://schemas.openxmlformats.org/package/2006/relationships"><Relationship Id="rId9" Type="http://schemas.openxmlformats.org/officeDocument/2006/relationships/tags" Target="../tags/tag9.xml"/><Relationship Id="rId8" Type="http://schemas.openxmlformats.org/officeDocument/2006/relationships/tags" Target="../tags/tag8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0" Type="http://schemas.openxmlformats.org/officeDocument/2006/relationships/slideLayout" Target="../slideLayouts/slideLayout35.xml"/><Relationship Id="rId1" Type="http://schemas.openxmlformats.org/officeDocument/2006/relationships/tags" Target="../tags/tag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36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1" name="Text Box 4"/>
          <p:cNvSpPr txBox="1"/>
          <p:nvPr/>
        </p:nvSpPr>
        <p:spPr>
          <a:xfrm>
            <a:off x="878523" y="1082993"/>
            <a:ext cx="7786687" cy="9540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 eaLnBrk="0" hangingPunct="0"/>
            <a:r>
              <a:rPr lang="zh-CN" altLang="en-US" sz="36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家庭经济困难学生认定量化指标体系</a:t>
            </a:r>
            <a:endParaRPr lang="en-US" altLang="zh-CN" sz="36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0" hangingPunct="0"/>
            <a:endParaRPr lang="en-US" altLang="zh-CN" sz="2000" b="1" dirty="0">
              <a:solidFill>
                <a:srgbClr val="0070C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635760" y="2554605"/>
            <a:ext cx="6631305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7030A0"/>
                </a:solidFill>
              </a:rPr>
              <a:t>主办单位：福建省学生资助中心</a:t>
            </a:r>
            <a:endParaRPr lang="zh-CN" altLang="en-US" sz="2800" b="1">
              <a:solidFill>
                <a:srgbClr val="7030A0"/>
              </a:solidFill>
            </a:endParaRPr>
          </a:p>
          <a:p>
            <a:endParaRPr lang="zh-CN" altLang="en-US" sz="2800" b="1">
              <a:solidFill>
                <a:srgbClr val="7030A0"/>
              </a:solidFill>
            </a:endParaRPr>
          </a:p>
          <a:p>
            <a:r>
              <a:rPr lang="zh-CN" altLang="en-US" sz="2800" b="1">
                <a:solidFill>
                  <a:srgbClr val="7030A0"/>
                </a:solidFill>
              </a:rPr>
              <a:t>协办单位：兴业消费金融</a:t>
            </a:r>
            <a:endParaRPr lang="zh-CN" altLang="en-US" sz="2800" b="1">
              <a:solidFill>
                <a:srgbClr val="7030A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158740" y="4340225"/>
            <a:ext cx="18491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/>
              <a:t>2018</a:t>
            </a:r>
            <a:r>
              <a:rPr lang="zh-CN" altLang="en-US" sz="2000"/>
              <a:t>年</a:t>
            </a:r>
            <a:r>
              <a:rPr lang="en-US" altLang="zh-CN" sz="2000"/>
              <a:t>8</a:t>
            </a:r>
            <a:r>
              <a:rPr lang="zh-CN" altLang="en-US" sz="2000"/>
              <a:t>月</a:t>
            </a:r>
            <a:endParaRPr lang="zh-CN" altLang="en-US" sz="200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7" name="标题 17409"/>
          <p:cNvSpPr/>
          <p:nvPr/>
        </p:nvSpPr>
        <p:spPr>
          <a:xfrm>
            <a:off x="611188" y="549275"/>
            <a:ext cx="7775575" cy="43021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algn="ctr" defTabSz="685800" eaLnBrk="0" hangingPunct="0">
              <a:lnSpc>
                <a:spcPct val="90000"/>
              </a:lnSpc>
            </a:pPr>
            <a:r>
              <a:rPr lang="zh-CN" altLang="en-US" sz="1600" b="1" dirty="0">
                <a:latin typeface="Arial" panose="020B0604020202020204" pitchFamily="34" charset="0"/>
                <a:ea typeface="微软雅黑" panose="020B0503020204020204" pitchFamily="34" charset="-122"/>
              </a:rPr>
              <a:t>学生家庭经济情况测评指标体系</a:t>
            </a:r>
            <a:endParaRPr lang="zh-CN" altLang="en-US" sz="1600" b="1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aphicFrame>
        <p:nvGraphicFramePr>
          <p:cNvPr id="13315" name="内容占位符 13314"/>
          <p:cNvGraphicFramePr/>
          <p:nvPr>
            <p:ph idx="1"/>
          </p:nvPr>
        </p:nvGraphicFramePr>
        <p:xfrm>
          <a:off x="428625" y="1071563"/>
          <a:ext cx="8229600" cy="4494213"/>
        </p:xfrm>
        <a:graphic>
          <a:graphicData uri="http://schemas.openxmlformats.org/drawingml/2006/table">
            <a:tbl>
              <a:tblPr/>
              <a:tblGrid>
                <a:gridCol w="1190625"/>
                <a:gridCol w="1138238"/>
                <a:gridCol w="4100512"/>
                <a:gridCol w="854075"/>
                <a:gridCol w="946150"/>
              </a:tblGrid>
              <a:tr h="376238">
                <a:tc>
                  <a:txBody>
                    <a:bodyPr/>
                    <a:p>
                      <a:pPr algn="ctr" eaLnBrk="0" hangingPunct="0">
                        <a:lnSpc>
                          <a:spcPct val="110000"/>
                        </a:lnSpc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r>
                        <a:rPr lang="zh-CN" altLang="en-US" sz="120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Times New Roman" panose="02020603050405020304" pitchFamily="18" charset="0"/>
                        </a:rPr>
                        <a:t>一级指标</a:t>
                      </a:r>
                      <a:endParaRPr lang="zh-CN" altLang="en-US" sz="1200" dirty="0">
                        <a:solidFill>
                          <a:srgbClr val="6C930E"/>
                        </a:solidFill>
                        <a:latin typeface="宋体" panose="02010600030101010101" pitchFamily="2" charset="-122"/>
                        <a:ea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 eaLnBrk="0" hangingPunct="0">
                        <a:lnSpc>
                          <a:spcPct val="110000"/>
                        </a:lnSpc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r>
                        <a:rPr lang="zh-CN" altLang="en-US" sz="120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Times New Roman" panose="02020603050405020304" pitchFamily="18" charset="0"/>
                        </a:rPr>
                        <a:t>二级指标</a:t>
                      </a:r>
                      <a:endParaRPr lang="zh-CN" altLang="en-US" sz="1200" dirty="0">
                        <a:solidFill>
                          <a:srgbClr val="6C930E"/>
                        </a:solidFill>
                        <a:latin typeface="宋体" panose="02010600030101010101" pitchFamily="2" charset="-122"/>
                        <a:ea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 eaLnBrk="0" hangingPunct="0">
                        <a:lnSpc>
                          <a:spcPct val="110000"/>
                        </a:lnSpc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r>
                        <a:rPr lang="zh-CN" altLang="en-US" sz="120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Times New Roman" panose="02020603050405020304" pitchFamily="18" charset="0"/>
                        </a:rPr>
                        <a:t>主要观测点</a:t>
                      </a:r>
                      <a:endParaRPr lang="zh-CN" altLang="en-US" sz="1200" dirty="0">
                        <a:solidFill>
                          <a:srgbClr val="6C930E"/>
                        </a:solidFill>
                        <a:latin typeface="宋体" panose="02010600030101010101" pitchFamily="2" charset="-122"/>
                        <a:ea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 eaLnBrk="0" hangingPunct="0">
                        <a:lnSpc>
                          <a:spcPct val="110000"/>
                        </a:lnSpc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r>
                        <a:rPr lang="zh-CN" altLang="en-US" sz="120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Times New Roman" panose="02020603050405020304" pitchFamily="18" charset="0"/>
                        </a:rPr>
                        <a:t>参考权重</a:t>
                      </a:r>
                      <a:endParaRPr lang="zh-CN" altLang="en-US" sz="1200" dirty="0">
                        <a:solidFill>
                          <a:srgbClr val="6C930E"/>
                        </a:solidFill>
                        <a:latin typeface="宋体" panose="02010600030101010101" pitchFamily="2" charset="-122"/>
                        <a:ea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 eaLnBrk="0" hangingPunct="0">
                        <a:lnSpc>
                          <a:spcPct val="110000"/>
                        </a:lnSpc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r>
                        <a:rPr lang="zh-CN" altLang="en-US" sz="120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Times New Roman" panose="02020603050405020304" pitchFamily="18" charset="0"/>
                        </a:rPr>
                        <a:t>备注</a:t>
                      </a:r>
                      <a:endParaRPr lang="zh-CN" altLang="en-US" sz="1200" dirty="0">
                        <a:solidFill>
                          <a:srgbClr val="6C930E"/>
                        </a:solidFill>
                        <a:latin typeface="宋体" panose="02010600030101010101" pitchFamily="2" charset="-122"/>
                        <a:ea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2100">
                <a:tc rowSpan="14">
                  <a:txBody>
                    <a:bodyPr/>
                    <a:p>
                      <a:pPr algn="ctr" eaLnBrk="0" hangingPunct="0">
                        <a:lnSpc>
                          <a:spcPct val="110000"/>
                        </a:lnSpc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r>
                        <a:rPr lang="en-US" altLang="zh-CN" sz="12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3.</a:t>
                      </a:r>
                      <a:r>
                        <a:rPr lang="zh-CN" altLang="en-US" sz="12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家庭情况</a:t>
                      </a:r>
                      <a:endParaRPr lang="zh-CN" altLang="en-US" sz="1200" b="1" dirty="0">
                        <a:solidFill>
                          <a:srgbClr val="6C930E"/>
                        </a:solidFill>
                        <a:latin typeface="宋体" panose="02010600030101010101" pitchFamily="2" charset="-122"/>
                        <a:ea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4">
                  <a:txBody>
                    <a:bodyPr/>
                    <a:p>
                      <a:pPr algn="just" eaLnBrk="0" hangingPunct="0">
                        <a:lnSpc>
                          <a:spcPct val="110000"/>
                        </a:lnSpc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r>
                        <a:rPr lang="en-US" altLang="zh-CN" sz="12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11.</a:t>
                      </a:r>
                      <a:r>
                        <a:rPr lang="zh-CN" altLang="en-US" sz="12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房屋情况</a:t>
                      </a:r>
                      <a:endParaRPr lang="zh-CN" altLang="en-US" sz="1200" dirty="0">
                        <a:solidFill>
                          <a:srgbClr val="6C930E"/>
                        </a:solidFill>
                        <a:latin typeface="宋体" panose="02010600030101010101" pitchFamily="2" charset="-122"/>
                        <a:ea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eaLnBrk="0" hangingPunct="0">
                        <a:buNone/>
                      </a:pPr>
                      <a:r>
                        <a:rPr lang="en-US" altLang="zh-CN" sz="12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39.</a:t>
                      </a:r>
                      <a:r>
                        <a:rPr lang="zh-CN" altLang="en-US" sz="12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无房</a:t>
                      </a:r>
                      <a:endParaRPr lang="zh-CN" altLang="en-US" sz="1200" dirty="0">
                        <a:latin typeface="宋体" panose="02010600030101010101" pitchFamily="2" charset="-122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 eaLnBrk="0" hangingPunct="0">
                        <a:lnSpc>
                          <a:spcPct val="110000"/>
                        </a:lnSpc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r>
                        <a:rPr lang="en-US" altLang="zh-CN" sz="1200" dirty="0">
                          <a:solidFill>
                            <a:srgbClr val="6C930E"/>
                          </a:solidFill>
                          <a:latin typeface="宋体" panose="02010600030101010101" pitchFamily="2" charset="-122"/>
                          <a:ea typeface="Times New Roman" panose="02020603050405020304" pitchFamily="18" charset="0"/>
                        </a:rPr>
                        <a:t>7</a:t>
                      </a:r>
                      <a:endParaRPr lang="en-US" altLang="zh-CN" sz="1200" dirty="0">
                        <a:solidFill>
                          <a:srgbClr val="6C930E"/>
                        </a:solidFill>
                        <a:latin typeface="宋体" panose="02010600030101010101" pitchFamily="2" charset="-122"/>
                        <a:ea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4">
                  <a:txBody>
                    <a:bodyPr/>
                    <a:p>
                      <a:pPr algn="just" eaLnBrk="0" hangingPunct="0">
                        <a:lnSpc>
                          <a:spcPct val="110000"/>
                        </a:lnSpc>
                        <a:spcBef>
                          <a:spcPts val="450"/>
                        </a:spcBef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lang="zh-CN" altLang="en-US" sz="1200" dirty="0">
                        <a:solidFill>
                          <a:srgbClr val="6C930E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3687"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algn="just" eaLnBrk="0" hangingPunct="0">
                        <a:lnSpc>
                          <a:spcPct val="110000"/>
                        </a:lnSpc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r>
                        <a:rPr lang="en-US" altLang="zh-CN" sz="12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40.</a:t>
                      </a:r>
                      <a:r>
                        <a:rPr lang="zh-CN" altLang="en-US" sz="12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农村简易房或城市民房</a:t>
                      </a:r>
                      <a:endParaRPr lang="zh-CN" altLang="en-US" sz="1200" dirty="0">
                        <a:solidFill>
                          <a:srgbClr val="6C930E"/>
                        </a:solidFill>
                        <a:latin typeface="宋体" panose="02010600030101010101" pitchFamily="2" charset="-122"/>
                        <a:ea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 eaLnBrk="0" hangingPunct="0">
                        <a:lnSpc>
                          <a:spcPct val="110000"/>
                        </a:lnSpc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r>
                        <a:rPr lang="en-US" altLang="zh-CN" sz="1200" dirty="0">
                          <a:solidFill>
                            <a:srgbClr val="6C930E"/>
                          </a:solidFill>
                          <a:latin typeface="宋体" panose="02010600030101010101" pitchFamily="2" charset="-122"/>
                          <a:ea typeface="Times New Roman" panose="02020603050405020304" pitchFamily="18" charset="0"/>
                        </a:rPr>
                        <a:t>5</a:t>
                      </a:r>
                      <a:endParaRPr lang="en-US" altLang="zh-CN" sz="1200" dirty="0">
                        <a:solidFill>
                          <a:srgbClr val="6C930E"/>
                        </a:solidFill>
                        <a:latin typeface="宋体" panose="02010600030101010101" pitchFamily="2" charset="-122"/>
                        <a:ea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</a:tr>
              <a:tr h="292100"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eaLnBrk="0" hangingPunct="0">
                        <a:lnSpc>
                          <a:spcPct val="110000"/>
                        </a:lnSpc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r>
                        <a:rPr lang="en-US" altLang="zh-CN" sz="12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41.</a:t>
                      </a:r>
                      <a:r>
                        <a:rPr lang="zh-CN" altLang="en-US" sz="12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农村简易砖瓦房或城市廉租房、公租房</a:t>
                      </a:r>
                      <a:endParaRPr lang="zh-CN" altLang="en-US" sz="1200" dirty="0">
                        <a:solidFill>
                          <a:srgbClr val="6C930E"/>
                        </a:solidFill>
                        <a:latin typeface="宋体" panose="02010600030101010101" pitchFamily="2" charset="-122"/>
                        <a:ea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 eaLnBrk="0" hangingPunct="0">
                        <a:lnSpc>
                          <a:spcPct val="110000"/>
                        </a:lnSpc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r>
                        <a:rPr lang="en-US" altLang="zh-CN" sz="1200" dirty="0">
                          <a:solidFill>
                            <a:srgbClr val="6C930E"/>
                          </a:solidFill>
                          <a:latin typeface="宋体" panose="02010600030101010101" pitchFamily="2" charset="-122"/>
                          <a:ea typeface="Times New Roman" panose="02020603050405020304" pitchFamily="18" charset="0"/>
                        </a:rPr>
                        <a:t>3</a:t>
                      </a:r>
                      <a:endParaRPr lang="en-US" altLang="zh-CN" sz="1200" dirty="0">
                        <a:solidFill>
                          <a:srgbClr val="6C930E"/>
                        </a:solidFill>
                        <a:latin typeface="宋体" panose="02010600030101010101" pitchFamily="2" charset="-122"/>
                        <a:ea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</a:tr>
              <a:tr h="292100"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eaLnBrk="0" hangingPunct="0">
                        <a:buNone/>
                      </a:pPr>
                      <a:r>
                        <a:rPr lang="en-US" altLang="zh-CN" sz="12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42.</a:t>
                      </a:r>
                      <a:r>
                        <a:rPr lang="zh-CN" altLang="en-US" sz="12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其他房屋或两套及以上</a:t>
                      </a:r>
                      <a:endParaRPr lang="zh-CN" altLang="en-US" sz="1200" dirty="0">
                        <a:latin typeface="宋体" panose="02010600030101010101" pitchFamily="2" charset="-122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 eaLnBrk="0" hangingPunct="0">
                        <a:lnSpc>
                          <a:spcPct val="110000"/>
                        </a:lnSpc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r>
                        <a:rPr lang="en-US" altLang="zh-CN" sz="1200" dirty="0">
                          <a:solidFill>
                            <a:srgbClr val="6C930E"/>
                          </a:solidFill>
                          <a:latin typeface="宋体" panose="02010600030101010101" pitchFamily="2" charset="-122"/>
                          <a:ea typeface="Times New Roman" panose="02020603050405020304" pitchFamily="18" charset="0"/>
                        </a:rPr>
                        <a:t>0</a:t>
                      </a:r>
                      <a:endParaRPr lang="en-US" altLang="zh-CN" sz="1200" dirty="0">
                        <a:solidFill>
                          <a:srgbClr val="6C930E"/>
                        </a:solidFill>
                        <a:latin typeface="宋体" panose="02010600030101010101" pitchFamily="2" charset="-122"/>
                        <a:ea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293688"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rowSpan="3">
                  <a:txBody>
                    <a:bodyPr/>
                    <a:p>
                      <a:pPr algn="just" eaLnBrk="0" hangingPunct="0">
                        <a:lnSpc>
                          <a:spcPct val="110000"/>
                        </a:lnSpc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r>
                        <a:rPr lang="en-US" altLang="zh-CN" sz="12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12.</a:t>
                      </a:r>
                      <a:r>
                        <a:rPr lang="zh-CN" altLang="en-US" sz="12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就学人口</a:t>
                      </a:r>
                      <a:endParaRPr lang="zh-CN" altLang="en-US" sz="1200" dirty="0">
                        <a:solidFill>
                          <a:srgbClr val="6C930E"/>
                        </a:solidFill>
                        <a:latin typeface="宋体" panose="02010600030101010101" pitchFamily="2" charset="-122"/>
                        <a:ea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eaLnBrk="0" hangingPunct="0">
                        <a:buNone/>
                      </a:pPr>
                      <a:r>
                        <a:rPr lang="en-US" altLang="zh-CN" sz="12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43. 1</a:t>
                      </a:r>
                      <a:r>
                        <a:rPr lang="zh-CN" altLang="en-US" sz="12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人</a:t>
                      </a:r>
                      <a:endParaRPr lang="zh-CN" altLang="en-US" sz="1200" dirty="0">
                        <a:latin typeface="宋体" panose="02010600030101010101" pitchFamily="2" charset="-122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 eaLnBrk="0" hangingPunct="0">
                        <a:lnSpc>
                          <a:spcPct val="110000"/>
                        </a:lnSpc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r>
                        <a:rPr lang="en-US" altLang="zh-CN" sz="1200" dirty="0">
                          <a:solidFill>
                            <a:srgbClr val="6C930E"/>
                          </a:solidFill>
                          <a:latin typeface="宋体" panose="02010600030101010101" pitchFamily="2" charset="-122"/>
                          <a:ea typeface="Times New Roman" panose="02020603050405020304" pitchFamily="18" charset="0"/>
                        </a:rPr>
                        <a:t>0</a:t>
                      </a:r>
                      <a:endParaRPr lang="en-US" altLang="zh-CN" sz="1200" dirty="0">
                        <a:solidFill>
                          <a:srgbClr val="6C930E"/>
                        </a:solidFill>
                        <a:latin typeface="宋体" panose="02010600030101010101" pitchFamily="2" charset="-122"/>
                        <a:ea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p>
                      <a:pPr algn="just" eaLnBrk="0" hangingPunct="0">
                        <a:lnSpc>
                          <a:spcPct val="110000"/>
                        </a:lnSpc>
                        <a:spcBef>
                          <a:spcPts val="450"/>
                        </a:spcBef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lang="zh-CN" altLang="en-US" sz="1200" dirty="0">
                        <a:solidFill>
                          <a:srgbClr val="6C930E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6387"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eaLnBrk="0" hangingPunct="0">
                        <a:buNone/>
                      </a:pPr>
                      <a:r>
                        <a:rPr lang="en-US" altLang="zh-CN" sz="12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44. 2</a:t>
                      </a:r>
                      <a:r>
                        <a:rPr lang="zh-CN" altLang="en-US" sz="12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人</a:t>
                      </a:r>
                      <a:endParaRPr lang="zh-CN" altLang="en-US" sz="1200" dirty="0">
                        <a:latin typeface="宋体" panose="02010600030101010101" pitchFamily="2" charset="-122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 eaLnBrk="0" hangingPunct="0">
                        <a:lnSpc>
                          <a:spcPct val="110000"/>
                        </a:lnSpc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r>
                        <a:rPr lang="en-US" altLang="zh-CN" sz="1200" dirty="0">
                          <a:solidFill>
                            <a:srgbClr val="6C930E"/>
                          </a:solidFill>
                          <a:latin typeface="宋体" panose="02010600030101010101" pitchFamily="2" charset="-122"/>
                          <a:ea typeface="Times New Roman" panose="02020603050405020304" pitchFamily="18" charset="0"/>
                        </a:rPr>
                        <a:t>1</a:t>
                      </a:r>
                      <a:endParaRPr lang="en-US" altLang="zh-CN" sz="1200" dirty="0">
                        <a:solidFill>
                          <a:srgbClr val="6C930E"/>
                        </a:solidFill>
                        <a:latin typeface="宋体" panose="02010600030101010101" pitchFamily="2" charset="-122"/>
                        <a:ea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</a:tr>
              <a:tr h="292100"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just" eaLnBrk="0" hangingPunct="0">
                        <a:lnSpc>
                          <a:spcPct val="110000"/>
                        </a:lnSpc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r>
                        <a:rPr lang="en-US" altLang="zh-CN" sz="12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45. 3</a:t>
                      </a:r>
                      <a:r>
                        <a:rPr lang="zh-CN" altLang="en-US" sz="12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人及以上</a:t>
                      </a:r>
                      <a:endParaRPr lang="zh-CN" altLang="en-US" sz="1200" dirty="0">
                        <a:solidFill>
                          <a:srgbClr val="6C930E"/>
                        </a:solidFill>
                        <a:latin typeface="宋体" panose="02010600030101010101" pitchFamily="2" charset="-122"/>
                        <a:ea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 eaLnBrk="0" hangingPunct="0">
                        <a:lnSpc>
                          <a:spcPct val="110000"/>
                        </a:lnSpc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r>
                        <a:rPr lang="en-US" altLang="zh-CN" sz="1200" dirty="0">
                          <a:solidFill>
                            <a:srgbClr val="6C930E"/>
                          </a:solidFill>
                          <a:latin typeface="宋体" panose="02010600030101010101" pitchFamily="2" charset="-122"/>
                          <a:ea typeface="Times New Roman" panose="02020603050405020304" pitchFamily="18" charset="0"/>
                        </a:rPr>
                        <a:t>3</a:t>
                      </a:r>
                      <a:endParaRPr lang="en-US" altLang="zh-CN" sz="1200" dirty="0">
                        <a:solidFill>
                          <a:srgbClr val="6C930E"/>
                        </a:solidFill>
                        <a:latin typeface="宋体" panose="02010600030101010101" pitchFamily="2" charset="-122"/>
                        <a:ea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292100"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rowSpan="3">
                  <a:txBody>
                    <a:bodyPr/>
                    <a:p>
                      <a:pPr eaLnBrk="0" hangingPunct="0">
                        <a:buNone/>
                      </a:pPr>
                      <a:r>
                        <a:rPr lang="en-US" altLang="zh-CN" sz="12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13.</a:t>
                      </a:r>
                      <a:r>
                        <a:rPr lang="zh-CN" altLang="en-US" sz="12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赡养人口</a:t>
                      </a:r>
                      <a:endParaRPr lang="zh-CN" altLang="en-US" sz="12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just" eaLnBrk="0" hangingPunct="0">
                        <a:lnSpc>
                          <a:spcPct val="110000"/>
                        </a:lnSpc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r>
                        <a:rPr lang="en-US" altLang="zh-CN" sz="12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46. 0</a:t>
                      </a:r>
                      <a:r>
                        <a:rPr lang="zh-CN" altLang="en-US" sz="12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人</a:t>
                      </a:r>
                      <a:endParaRPr lang="zh-CN" altLang="en-US" sz="12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 eaLnBrk="0" hangingPunct="0">
                        <a:lnSpc>
                          <a:spcPct val="110000"/>
                        </a:lnSpc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r>
                        <a:rPr lang="en-US" altLang="zh-CN" sz="1200" dirty="0">
                          <a:solidFill>
                            <a:srgbClr val="6C930E"/>
                          </a:solidFill>
                          <a:latin typeface="宋体" panose="02010600030101010101" pitchFamily="2" charset="-122"/>
                          <a:ea typeface="Times New Roman" panose="02020603050405020304" pitchFamily="18" charset="0"/>
                        </a:rPr>
                        <a:t>0</a:t>
                      </a:r>
                      <a:endParaRPr lang="en-US" altLang="zh-CN" sz="1200" dirty="0">
                        <a:solidFill>
                          <a:srgbClr val="6C930E"/>
                        </a:solidFill>
                        <a:latin typeface="宋体" panose="02010600030101010101" pitchFamily="2" charset="-122"/>
                        <a:ea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p>
                      <a:pPr eaLnBrk="0" hangingPunct="0">
                        <a:buNone/>
                      </a:pPr>
                      <a:endParaRPr lang="zh-CN" altLang="en-US" sz="12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8450"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algn="just" eaLnBrk="0" hangingPunct="0">
                        <a:lnSpc>
                          <a:spcPct val="110000"/>
                        </a:lnSpc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r>
                        <a:rPr lang="en-US" altLang="zh-CN" sz="12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47. 1</a:t>
                      </a:r>
                      <a:r>
                        <a:rPr lang="zh-CN" altLang="en-US" sz="12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人</a:t>
                      </a:r>
                      <a:endParaRPr lang="zh-CN" altLang="en-US" sz="12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 eaLnBrk="0" hangingPunct="0">
                        <a:lnSpc>
                          <a:spcPct val="110000"/>
                        </a:lnSpc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r>
                        <a:rPr lang="en-US" altLang="zh-CN" sz="1200" dirty="0">
                          <a:solidFill>
                            <a:srgbClr val="6C930E"/>
                          </a:solidFill>
                          <a:latin typeface="宋体" panose="02010600030101010101" pitchFamily="2" charset="-122"/>
                          <a:ea typeface="Times New Roman" panose="02020603050405020304" pitchFamily="18" charset="0"/>
                        </a:rPr>
                        <a:t>1</a:t>
                      </a:r>
                      <a:endParaRPr lang="en-US" altLang="zh-CN" sz="1200" dirty="0">
                        <a:solidFill>
                          <a:srgbClr val="6C930E"/>
                        </a:solidFill>
                        <a:latin typeface="宋体" panose="02010600030101010101" pitchFamily="2" charset="-122"/>
                        <a:ea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</a:tr>
              <a:tr h="293688"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eaLnBrk="0" hangingPunct="0">
                        <a:buNone/>
                      </a:pPr>
                      <a:r>
                        <a:rPr lang="en-US" altLang="zh-CN" sz="12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48. 2</a:t>
                      </a:r>
                      <a:r>
                        <a:rPr lang="zh-CN" altLang="en-US" sz="12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人及以上</a:t>
                      </a:r>
                      <a:endParaRPr lang="zh-CN" altLang="en-US" sz="1200" dirty="0">
                        <a:latin typeface="宋体" panose="02010600030101010101" pitchFamily="2" charset="-122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 eaLnBrk="0" hangingPunct="0">
                        <a:lnSpc>
                          <a:spcPct val="110000"/>
                        </a:lnSpc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r>
                        <a:rPr lang="en-US" altLang="zh-CN" sz="1200" dirty="0">
                          <a:solidFill>
                            <a:srgbClr val="6C930E"/>
                          </a:solidFill>
                          <a:latin typeface="宋体" panose="02010600030101010101" pitchFamily="2" charset="-122"/>
                          <a:ea typeface="Times New Roman" panose="02020603050405020304" pitchFamily="18" charset="0"/>
                        </a:rPr>
                        <a:t>3</a:t>
                      </a:r>
                      <a:endParaRPr lang="zh-CN" altLang="en-US" sz="1200" dirty="0">
                        <a:solidFill>
                          <a:srgbClr val="6C930E"/>
                        </a:solidFill>
                        <a:latin typeface="宋体" panose="02010600030101010101" pitchFamily="2" charset="-122"/>
                        <a:ea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292100"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rowSpan="4">
                  <a:txBody>
                    <a:bodyPr/>
                    <a:p>
                      <a:pPr eaLnBrk="0" hangingPunct="0">
                        <a:buNone/>
                      </a:pPr>
                      <a:r>
                        <a:rPr lang="en-US" altLang="zh-CN" sz="1200" dirty="0"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14.</a:t>
                      </a:r>
                      <a:r>
                        <a:rPr lang="zh-CN" altLang="en-US" sz="1200" dirty="0"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医疗支出</a:t>
                      </a:r>
                      <a:endParaRPr lang="zh-CN" altLang="en-US" sz="1200" dirty="0"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eaLnBrk="0" hangingPunct="0">
                        <a:buNone/>
                      </a:pPr>
                      <a:r>
                        <a:rPr lang="en-US" altLang="zh-CN" sz="1200" dirty="0"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49.</a:t>
                      </a:r>
                      <a:r>
                        <a:rPr lang="zh-CN" altLang="en-US" sz="1200" dirty="0"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家庭成员医疗费用个人负担部分在</a:t>
                      </a:r>
                      <a:r>
                        <a:rPr lang="en-US" altLang="zh-CN" sz="1200" dirty="0"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2000</a:t>
                      </a:r>
                      <a:r>
                        <a:rPr lang="zh-CN" altLang="en-US" sz="1200" dirty="0"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元及以内</a:t>
                      </a:r>
                      <a:endParaRPr lang="zh-CN" altLang="en-US" sz="1200" dirty="0">
                        <a:latin typeface="宋体" panose="02010600030101010101" pitchFamily="2" charset="-122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 eaLnBrk="0" hangingPunct="0">
                        <a:lnSpc>
                          <a:spcPct val="110000"/>
                        </a:lnSpc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r>
                        <a:rPr lang="en-US" altLang="zh-CN" sz="1200" dirty="0">
                          <a:solidFill>
                            <a:srgbClr val="6C930E"/>
                          </a:solidFill>
                          <a:latin typeface="宋体" panose="02010600030101010101" pitchFamily="2" charset="-122"/>
                          <a:ea typeface="Times New Roman" panose="02020603050405020304" pitchFamily="18" charset="0"/>
                        </a:rPr>
                        <a:t>0</a:t>
                      </a:r>
                      <a:endParaRPr lang="zh-CN" altLang="en-US" sz="1200" dirty="0">
                        <a:solidFill>
                          <a:srgbClr val="6C930E"/>
                        </a:solidFill>
                        <a:latin typeface="宋体" panose="02010600030101010101" pitchFamily="2" charset="-122"/>
                        <a:ea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4">
                  <a:txBody>
                    <a:bodyPr/>
                    <a:p>
                      <a:pPr eaLnBrk="0" hangingPunct="0">
                        <a:buNone/>
                      </a:pPr>
                      <a:endParaRPr lang="zh-CN" altLang="en-US" dirty="0"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2100"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eaLnBrk="0" hangingPunct="0">
                        <a:buNone/>
                      </a:pPr>
                      <a:r>
                        <a:rPr lang="en-US" altLang="zh-CN" sz="1200" dirty="0"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50.</a:t>
                      </a:r>
                      <a:r>
                        <a:rPr lang="zh-CN" altLang="en-US" sz="1200" dirty="0"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家庭成员医疗费用个人负担部分在</a:t>
                      </a:r>
                      <a:r>
                        <a:rPr lang="en-US" altLang="zh-CN" sz="1200" dirty="0"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2000-1</a:t>
                      </a:r>
                      <a:r>
                        <a:rPr lang="zh-CN" altLang="en-US" sz="1200" dirty="0"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万（含</a:t>
                      </a:r>
                      <a:r>
                        <a:rPr lang="en-US" altLang="zh-CN" sz="1200" dirty="0"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</a:t>
                      </a:r>
                      <a:r>
                        <a:rPr lang="zh-CN" altLang="en-US" sz="1200" dirty="0"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万）</a:t>
                      </a:r>
                      <a:endParaRPr lang="zh-CN" altLang="en-US" sz="1200" dirty="0">
                        <a:latin typeface="宋体" panose="02010600030101010101" pitchFamily="2" charset="-122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 eaLnBrk="0" hangingPunct="0">
                        <a:lnSpc>
                          <a:spcPct val="110000"/>
                        </a:lnSpc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r>
                        <a:rPr lang="en-US" altLang="zh-CN" sz="1200" dirty="0">
                          <a:solidFill>
                            <a:srgbClr val="6C930E"/>
                          </a:solidFill>
                          <a:latin typeface="宋体" panose="02010600030101010101" pitchFamily="2" charset="-122"/>
                          <a:ea typeface="Times New Roman" panose="02020603050405020304" pitchFamily="18" charset="0"/>
                        </a:rPr>
                        <a:t>2</a:t>
                      </a:r>
                      <a:endParaRPr lang="zh-CN" altLang="en-US" sz="1200" dirty="0">
                        <a:solidFill>
                          <a:srgbClr val="6C930E"/>
                        </a:solidFill>
                        <a:latin typeface="宋体" panose="02010600030101010101" pitchFamily="2" charset="-122"/>
                        <a:ea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</a:tr>
              <a:tr h="293687"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eaLnBrk="0" hangingPunct="0">
                        <a:buNone/>
                      </a:pPr>
                      <a:r>
                        <a:rPr lang="en-US" altLang="zh-CN" sz="1200" dirty="0"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51.</a:t>
                      </a:r>
                      <a:r>
                        <a:rPr lang="zh-CN" altLang="en-US" sz="1200" dirty="0"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家庭成员医疗费用个人负担部分在</a:t>
                      </a:r>
                      <a:r>
                        <a:rPr lang="en-US" altLang="zh-CN" sz="1200" dirty="0"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</a:t>
                      </a:r>
                      <a:r>
                        <a:rPr lang="zh-CN" altLang="en-US" sz="1200" dirty="0"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万</a:t>
                      </a:r>
                      <a:r>
                        <a:rPr lang="en-US" altLang="zh-CN" sz="1200" dirty="0"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-3</a:t>
                      </a:r>
                      <a:r>
                        <a:rPr lang="zh-CN" altLang="en-US" sz="1200" dirty="0"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万（含</a:t>
                      </a:r>
                      <a:r>
                        <a:rPr lang="en-US" altLang="zh-CN" sz="1200" dirty="0"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3</a:t>
                      </a:r>
                      <a:r>
                        <a:rPr lang="zh-CN" altLang="en-US" sz="1200" dirty="0"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万）</a:t>
                      </a:r>
                      <a:endParaRPr lang="zh-CN" altLang="en-US" sz="1200" dirty="0">
                        <a:latin typeface="宋体" panose="02010600030101010101" pitchFamily="2" charset="-122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 eaLnBrk="0" hangingPunct="0">
                        <a:lnSpc>
                          <a:spcPct val="110000"/>
                        </a:lnSpc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r>
                        <a:rPr lang="en-US" altLang="zh-CN" sz="1200" dirty="0">
                          <a:solidFill>
                            <a:srgbClr val="6C930E"/>
                          </a:solidFill>
                          <a:latin typeface="宋体" panose="02010600030101010101" pitchFamily="2" charset="-122"/>
                          <a:ea typeface="Times New Roman" panose="02020603050405020304" pitchFamily="18" charset="0"/>
                        </a:rPr>
                        <a:t>5</a:t>
                      </a:r>
                      <a:endParaRPr lang="zh-CN" altLang="en-US" sz="1200" dirty="0">
                        <a:solidFill>
                          <a:srgbClr val="6C930E"/>
                        </a:solidFill>
                        <a:latin typeface="宋体" panose="02010600030101010101" pitchFamily="2" charset="-122"/>
                        <a:ea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</a:tr>
              <a:tr h="293688"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eaLnBrk="0" hangingPunct="0">
                        <a:buNone/>
                      </a:pPr>
                      <a:r>
                        <a:rPr lang="en-US" altLang="zh-CN" sz="12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52.</a:t>
                      </a:r>
                      <a:r>
                        <a:rPr lang="zh-CN" altLang="en-US" sz="120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家庭成员医疗费用个人负担部分在</a:t>
                      </a:r>
                      <a:r>
                        <a:rPr lang="en-US" altLang="zh-CN" sz="120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</a:t>
                      </a:r>
                      <a:r>
                        <a:rPr lang="zh-CN" altLang="en-US" sz="120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万以上或患重大疾病</a:t>
                      </a:r>
                      <a:endParaRPr lang="zh-CN" altLang="en-US" sz="12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 eaLnBrk="0" hangingPunct="0">
                        <a:lnSpc>
                          <a:spcPct val="110000"/>
                        </a:lnSpc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r>
                        <a:rPr lang="en-US" altLang="zh-CN" sz="1200" dirty="0">
                          <a:solidFill>
                            <a:srgbClr val="6C930E"/>
                          </a:solidFill>
                          <a:latin typeface="宋体" panose="02010600030101010101" pitchFamily="2" charset="-122"/>
                          <a:ea typeface="Times New Roman" panose="02020603050405020304" pitchFamily="18" charset="0"/>
                        </a:rPr>
                        <a:t>10</a:t>
                      </a:r>
                      <a:endParaRPr lang="zh-CN" altLang="en-US" sz="1200" dirty="0">
                        <a:solidFill>
                          <a:srgbClr val="6C930E"/>
                        </a:solidFill>
                        <a:latin typeface="宋体" panose="02010600030101010101" pitchFamily="2" charset="-122"/>
                        <a:ea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4403" name="标题 1"/>
          <p:cNvSpPr/>
          <p:nvPr/>
        </p:nvSpPr>
        <p:spPr>
          <a:xfrm>
            <a:off x="898525" y="-26987"/>
            <a:ext cx="8353425" cy="6858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r>
              <a:rPr lang="zh-CN" altLang="en-US" sz="25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一．指标体系</a:t>
            </a:r>
            <a:endParaRPr lang="zh-CN" altLang="en-US" sz="2500" b="1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1" name="标题 17409"/>
          <p:cNvSpPr/>
          <p:nvPr/>
        </p:nvSpPr>
        <p:spPr>
          <a:xfrm>
            <a:off x="611188" y="549275"/>
            <a:ext cx="7775575" cy="43021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algn="ctr" defTabSz="685800" eaLnBrk="0" hangingPunct="0">
              <a:lnSpc>
                <a:spcPct val="90000"/>
              </a:lnSpc>
            </a:pPr>
            <a:r>
              <a:rPr lang="zh-CN" altLang="en-US" sz="1600" b="1" dirty="0">
                <a:latin typeface="Arial" panose="020B0604020202020204" pitchFamily="34" charset="0"/>
                <a:ea typeface="微软雅黑" panose="020B0503020204020204" pitchFamily="34" charset="-122"/>
              </a:rPr>
              <a:t>学生家庭经济情况测评指标体系</a:t>
            </a:r>
            <a:endParaRPr lang="zh-CN" altLang="en-US" sz="1600" b="1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aphicFrame>
        <p:nvGraphicFramePr>
          <p:cNvPr id="14339" name="内容占位符 14338"/>
          <p:cNvGraphicFramePr/>
          <p:nvPr>
            <p:ph idx="1"/>
          </p:nvPr>
        </p:nvGraphicFramePr>
        <p:xfrm>
          <a:off x="428625" y="1071563"/>
          <a:ext cx="8229600" cy="3651250"/>
        </p:xfrm>
        <a:graphic>
          <a:graphicData uri="http://schemas.openxmlformats.org/drawingml/2006/table">
            <a:tbl>
              <a:tblPr/>
              <a:tblGrid>
                <a:gridCol w="1190625"/>
                <a:gridCol w="1138238"/>
                <a:gridCol w="4100512"/>
                <a:gridCol w="854075"/>
                <a:gridCol w="946150"/>
              </a:tblGrid>
              <a:tr h="376238">
                <a:tc>
                  <a:txBody>
                    <a:bodyPr/>
                    <a:p>
                      <a:pPr algn="ctr" eaLnBrk="0" hangingPunct="0">
                        <a:lnSpc>
                          <a:spcPct val="110000"/>
                        </a:lnSpc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r>
                        <a:rPr lang="zh-CN" altLang="en-US" sz="120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Times New Roman" panose="02020603050405020304" pitchFamily="18" charset="0"/>
                        </a:rPr>
                        <a:t>一级指标</a:t>
                      </a:r>
                      <a:endParaRPr lang="zh-CN" altLang="en-US" sz="1200" dirty="0">
                        <a:solidFill>
                          <a:srgbClr val="6C930E"/>
                        </a:solidFill>
                        <a:latin typeface="宋体" panose="02010600030101010101" pitchFamily="2" charset="-122"/>
                        <a:ea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 eaLnBrk="0" hangingPunct="0">
                        <a:lnSpc>
                          <a:spcPct val="110000"/>
                        </a:lnSpc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r>
                        <a:rPr lang="zh-CN" altLang="en-US" sz="120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Times New Roman" panose="02020603050405020304" pitchFamily="18" charset="0"/>
                        </a:rPr>
                        <a:t>二级指标</a:t>
                      </a:r>
                      <a:endParaRPr lang="zh-CN" altLang="en-US" sz="1200" dirty="0">
                        <a:solidFill>
                          <a:srgbClr val="6C930E"/>
                        </a:solidFill>
                        <a:latin typeface="宋体" panose="02010600030101010101" pitchFamily="2" charset="-122"/>
                        <a:ea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 eaLnBrk="0" hangingPunct="0">
                        <a:lnSpc>
                          <a:spcPct val="110000"/>
                        </a:lnSpc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r>
                        <a:rPr lang="zh-CN" altLang="en-US" sz="120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Times New Roman" panose="02020603050405020304" pitchFamily="18" charset="0"/>
                        </a:rPr>
                        <a:t>主要观测点</a:t>
                      </a:r>
                      <a:endParaRPr lang="zh-CN" altLang="en-US" sz="1200" dirty="0">
                        <a:solidFill>
                          <a:srgbClr val="6C930E"/>
                        </a:solidFill>
                        <a:latin typeface="宋体" panose="02010600030101010101" pitchFamily="2" charset="-122"/>
                        <a:ea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 eaLnBrk="0" hangingPunct="0">
                        <a:lnSpc>
                          <a:spcPct val="110000"/>
                        </a:lnSpc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r>
                        <a:rPr lang="zh-CN" altLang="en-US" sz="120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Times New Roman" panose="02020603050405020304" pitchFamily="18" charset="0"/>
                        </a:rPr>
                        <a:t>参考权重</a:t>
                      </a:r>
                      <a:endParaRPr lang="zh-CN" altLang="en-US" sz="1200" dirty="0">
                        <a:solidFill>
                          <a:srgbClr val="6C930E"/>
                        </a:solidFill>
                        <a:latin typeface="宋体" panose="02010600030101010101" pitchFamily="2" charset="-122"/>
                        <a:ea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 eaLnBrk="0" hangingPunct="0">
                        <a:lnSpc>
                          <a:spcPct val="110000"/>
                        </a:lnSpc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r>
                        <a:rPr lang="zh-CN" altLang="en-US" sz="120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Times New Roman" panose="02020603050405020304" pitchFamily="18" charset="0"/>
                        </a:rPr>
                        <a:t>备注</a:t>
                      </a:r>
                      <a:endParaRPr lang="zh-CN" altLang="en-US" sz="1200" dirty="0">
                        <a:solidFill>
                          <a:srgbClr val="6C930E"/>
                        </a:solidFill>
                        <a:latin typeface="宋体" panose="02010600030101010101" pitchFamily="2" charset="-122"/>
                        <a:ea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2100">
                <a:tc rowSpan="7">
                  <a:txBody>
                    <a:bodyPr/>
                    <a:p>
                      <a:pPr algn="ctr" eaLnBrk="0" hangingPunct="0">
                        <a:lnSpc>
                          <a:spcPct val="110000"/>
                        </a:lnSpc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r>
                        <a:rPr lang="en-US" altLang="zh-CN" sz="12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3.</a:t>
                      </a:r>
                      <a:r>
                        <a:rPr lang="zh-CN" altLang="en-US" sz="12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家庭情况</a:t>
                      </a:r>
                      <a:endParaRPr lang="zh-CN" altLang="en-US" sz="1200" b="1" dirty="0">
                        <a:solidFill>
                          <a:srgbClr val="6C930E"/>
                        </a:solidFill>
                        <a:latin typeface="宋体" panose="02010600030101010101" pitchFamily="2" charset="-122"/>
                        <a:ea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4">
                  <a:txBody>
                    <a:bodyPr/>
                    <a:p>
                      <a:pPr algn="just" eaLnBrk="0" hangingPunct="0">
                        <a:lnSpc>
                          <a:spcPct val="110000"/>
                        </a:lnSpc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r>
                        <a:rPr lang="en-US" altLang="zh-CN" sz="12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15.</a:t>
                      </a:r>
                      <a:r>
                        <a:rPr lang="zh-CN" altLang="en-US" sz="12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家庭受灾</a:t>
                      </a:r>
                      <a:endParaRPr lang="zh-CN" altLang="en-US" sz="1200" dirty="0">
                        <a:solidFill>
                          <a:srgbClr val="6C930E"/>
                        </a:solidFill>
                        <a:latin typeface="宋体" panose="02010600030101010101" pitchFamily="2" charset="-122"/>
                        <a:ea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eaLnBrk="0" hangingPunct="0">
                        <a:buNone/>
                      </a:pPr>
                      <a:r>
                        <a:rPr lang="en-US" altLang="zh-CN" sz="12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53.</a:t>
                      </a:r>
                      <a:r>
                        <a:rPr lang="zh-CN" altLang="en-US" sz="12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近两年内未遭受自然灾害</a:t>
                      </a:r>
                      <a:endParaRPr lang="zh-CN" altLang="en-US" sz="1200" dirty="0">
                        <a:latin typeface="宋体" panose="02010600030101010101" pitchFamily="2" charset="-122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 eaLnBrk="0" hangingPunct="0">
                        <a:lnSpc>
                          <a:spcPct val="110000"/>
                        </a:lnSpc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r>
                        <a:rPr lang="en-US" altLang="zh-CN" sz="1200" dirty="0">
                          <a:solidFill>
                            <a:srgbClr val="6C930E"/>
                          </a:solidFill>
                          <a:latin typeface="宋体" panose="02010600030101010101" pitchFamily="2" charset="-122"/>
                          <a:ea typeface="Times New Roman" panose="02020603050405020304" pitchFamily="18" charset="0"/>
                        </a:rPr>
                        <a:t>0</a:t>
                      </a:r>
                      <a:endParaRPr lang="en-US" altLang="zh-CN" sz="1200" dirty="0">
                        <a:solidFill>
                          <a:srgbClr val="6C930E"/>
                        </a:solidFill>
                        <a:latin typeface="宋体" panose="02010600030101010101" pitchFamily="2" charset="-122"/>
                        <a:ea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4">
                  <a:txBody>
                    <a:bodyPr/>
                    <a:p>
                      <a:pPr algn="just" eaLnBrk="0" hangingPunct="0">
                        <a:lnSpc>
                          <a:spcPct val="110000"/>
                        </a:lnSpc>
                        <a:spcBef>
                          <a:spcPts val="450"/>
                        </a:spcBef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lang="zh-CN" altLang="en-US" sz="1200" dirty="0">
                        <a:solidFill>
                          <a:srgbClr val="6C930E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3687"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algn="just" eaLnBrk="0" hangingPunct="0">
                        <a:lnSpc>
                          <a:spcPct val="110000"/>
                        </a:lnSpc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r>
                        <a:rPr lang="en-US" altLang="zh-CN" sz="12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54.</a:t>
                      </a:r>
                      <a:r>
                        <a:rPr lang="zh-CN" altLang="en-US" sz="12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近两年内遭受一般自然灾害，影响家庭收入 </a:t>
                      </a:r>
                      <a:endParaRPr lang="zh-CN" altLang="en-US" sz="1200" dirty="0">
                        <a:solidFill>
                          <a:srgbClr val="6C930E"/>
                        </a:solidFill>
                        <a:latin typeface="宋体" panose="02010600030101010101" pitchFamily="2" charset="-122"/>
                        <a:ea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 eaLnBrk="0" hangingPunct="0">
                        <a:lnSpc>
                          <a:spcPct val="110000"/>
                        </a:lnSpc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r>
                        <a:rPr lang="en-US" altLang="zh-CN" sz="1200" dirty="0">
                          <a:solidFill>
                            <a:srgbClr val="6C930E"/>
                          </a:solidFill>
                          <a:latin typeface="宋体" panose="02010600030101010101" pitchFamily="2" charset="-122"/>
                          <a:ea typeface="Times New Roman" panose="02020603050405020304" pitchFamily="18" charset="0"/>
                        </a:rPr>
                        <a:t>2</a:t>
                      </a:r>
                      <a:endParaRPr lang="en-US" altLang="zh-CN" sz="1200" dirty="0">
                        <a:solidFill>
                          <a:srgbClr val="6C930E"/>
                        </a:solidFill>
                        <a:latin typeface="宋体" panose="02010600030101010101" pitchFamily="2" charset="-122"/>
                        <a:ea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</a:tr>
              <a:tr h="493713"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eaLnBrk="0" hangingPunct="0">
                        <a:lnSpc>
                          <a:spcPct val="110000"/>
                        </a:lnSpc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r>
                        <a:rPr lang="en-US" altLang="zh-CN" sz="12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55.</a:t>
                      </a:r>
                      <a:r>
                        <a:rPr lang="zh-CN" altLang="en-US" sz="12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近两年内遭受较重自然灾害，影响家庭收入且造成财产损失</a:t>
                      </a:r>
                      <a:endParaRPr lang="zh-CN" altLang="en-US" sz="1200" dirty="0">
                        <a:solidFill>
                          <a:srgbClr val="6C930E"/>
                        </a:solidFill>
                        <a:latin typeface="宋体" panose="02010600030101010101" pitchFamily="2" charset="-122"/>
                        <a:ea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 eaLnBrk="0" hangingPunct="0">
                        <a:lnSpc>
                          <a:spcPct val="110000"/>
                        </a:lnSpc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r>
                        <a:rPr lang="en-US" altLang="zh-CN" sz="1200" dirty="0">
                          <a:solidFill>
                            <a:srgbClr val="6C930E"/>
                          </a:solidFill>
                          <a:latin typeface="宋体" panose="02010600030101010101" pitchFamily="2" charset="-122"/>
                          <a:ea typeface="Times New Roman" panose="02020603050405020304" pitchFamily="18" charset="0"/>
                        </a:rPr>
                        <a:t>5</a:t>
                      </a:r>
                      <a:endParaRPr lang="en-US" altLang="zh-CN" sz="1200" dirty="0">
                        <a:solidFill>
                          <a:srgbClr val="6C930E"/>
                        </a:solidFill>
                        <a:latin typeface="宋体" panose="02010600030101010101" pitchFamily="2" charset="-122"/>
                        <a:ea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</a:tr>
              <a:tr h="365125"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eaLnBrk="0" hangingPunct="0">
                        <a:buNone/>
                      </a:pPr>
                      <a:r>
                        <a:rPr lang="en-US" altLang="zh-CN" sz="12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56.</a:t>
                      </a:r>
                      <a:r>
                        <a:rPr lang="zh-CN" altLang="en-US" sz="12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近两年内遭受严重自然灾害，造成人身伤害和财产重大损失</a:t>
                      </a:r>
                      <a:endParaRPr lang="zh-CN" altLang="en-US" sz="1200" dirty="0">
                        <a:latin typeface="宋体" panose="02010600030101010101" pitchFamily="2" charset="-122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 eaLnBrk="0" hangingPunct="0">
                        <a:lnSpc>
                          <a:spcPct val="110000"/>
                        </a:lnSpc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r>
                        <a:rPr lang="en-US" altLang="zh-CN" sz="1200" dirty="0">
                          <a:solidFill>
                            <a:srgbClr val="6C930E"/>
                          </a:solidFill>
                          <a:latin typeface="宋体" panose="02010600030101010101" pitchFamily="2" charset="-122"/>
                          <a:ea typeface="Times New Roman" panose="02020603050405020304" pitchFamily="18" charset="0"/>
                        </a:rPr>
                        <a:t>10</a:t>
                      </a:r>
                      <a:endParaRPr lang="en-US" altLang="zh-CN" sz="1200" dirty="0">
                        <a:solidFill>
                          <a:srgbClr val="6C930E"/>
                        </a:solidFill>
                        <a:latin typeface="宋体" panose="02010600030101010101" pitchFamily="2" charset="-122"/>
                        <a:ea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292100"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rowSpan="3">
                  <a:txBody>
                    <a:bodyPr/>
                    <a:p>
                      <a:pPr algn="just" eaLnBrk="0" hangingPunct="0">
                        <a:lnSpc>
                          <a:spcPct val="110000"/>
                        </a:lnSpc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r>
                        <a:rPr lang="en-US" altLang="zh-CN" sz="12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16.</a:t>
                      </a:r>
                      <a:r>
                        <a:rPr lang="zh-CN" altLang="en-US" sz="12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家庭变故</a:t>
                      </a:r>
                      <a:endParaRPr lang="zh-CN" altLang="en-US" sz="1200" dirty="0">
                        <a:solidFill>
                          <a:srgbClr val="6C930E"/>
                        </a:solidFill>
                        <a:latin typeface="宋体" panose="02010600030101010101" pitchFamily="2" charset="-122"/>
                        <a:ea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eaLnBrk="0" hangingPunct="0">
                        <a:buNone/>
                      </a:pPr>
                      <a:r>
                        <a:rPr lang="en-US" altLang="zh-CN" sz="12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57.</a:t>
                      </a:r>
                      <a:r>
                        <a:rPr lang="zh-CN" altLang="en-US" sz="12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近两年内未出现家庭变故</a:t>
                      </a:r>
                      <a:endParaRPr lang="zh-CN" altLang="en-US" sz="1200" dirty="0">
                        <a:latin typeface="宋体" panose="02010600030101010101" pitchFamily="2" charset="-122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 eaLnBrk="0" hangingPunct="0">
                        <a:lnSpc>
                          <a:spcPct val="110000"/>
                        </a:lnSpc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r>
                        <a:rPr lang="en-US" altLang="zh-CN" sz="1200" dirty="0">
                          <a:solidFill>
                            <a:srgbClr val="6C930E"/>
                          </a:solidFill>
                          <a:latin typeface="宋体" panose="02010600030101010101" pitchFamily="2" charset="-122"/>
                          <a:ea typeface="Times New Roman" panose="02020603050405020304" pitchFamily="18" charset="0"/>
                        </a:rPr>
                        <a:t>0</a:t>
                      </a:r>
                      <a:endParaRPr lang="en-US" altLang="zh-CN" sz="1200" dirty="0">
                        <a:solidFill>
                          <a:srgbClr val="6C930E"/>
                        </a:solidFill>
                        <a:latin typeface="宋体" panose="02010600030101010101" pitchFamily="2" charset="-122"/>
                        <a:ea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p>
                      <a:pPr algn="just" eaLnBrk="0" hangingPunct="0">
                        <a:lnSpc>
                          <a:spcPct val="110000"/>
                        </a:lnSpc>
                        <a:spcBef>
                          <a:spcPts val="450"/>
                        </a:spcBef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lang="zh-CN" altLang="en-US" sz="1200" dirty="0">
                        <a:solidFill>
                          <a:srgbClr val="6C930E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6712"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eaLnBrk="0" hangingPunct="0">
                        <a:buNone/>
                      </a:pPr>
                      <a:r>
                        <a:rPr lang="en-US" altLang="zh-CN" sz="12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58.</a:t>
                      </a:r>
                      <a:r>
                        <a:rPr lang="zh-CN" altLang="en-US" sz="12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近两年内家庭成员出现伤残、失踪或意外事故造成财产损失等情况</a:t>
                      </a:r>
                      <a:endParaRPr lang="zh-CN" altLang="en-US" sz="1200" dirty="0">
                        <a:latin typeface="宋体" panose="02010600030101010101" pitchFamily="2" charset="-122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 eaLnBrk="0" hangingPunct="0">
                        <a:lnSpc>
                          <a:spcPct val="110000"/>
                        </a:lnSpc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r>
                        <a:rPr lang="en-US" altLang="zh-CN" sz="1200" dirty="0">
                          <a:solidFill>
                            <a:srgbClr val="6C930E"/>
                          </a:solidFill>
                          <a:latin typeface="宋体" panose="02010600030101010101" pitchFamily="2" charset="-122"/>
                          <a:ea typeface="Times New Roman" panose="02020603050405020304" pitchFamily="18" charset="0"/>
                        </a:rPr>
                        <a:t>2</a:t>
                      </a:r>
                      <a:endParaRPr lang="en-US" altLang="zh-CN" sz="1200" dirty="0">
                        <a:solidFill>
                          <a:srgbClr val="6C930E"/>
                        </a:solidFill>
                        <a:latin typeface="宋体" panose="02010600030101010101" pitchFamily="2" charset="-122"/>
                        <a:ea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</a:tr>
              <a:tr h="292100"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just" eaLnBrk="0" hangingPunct="0">
                        <a:lnSpc>
                          <a:spcPct val="110000"/>
                        </a:lnSpc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r>
                        <a:rPr lang="en-US" altLang="zh-CN" sz="12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59.</a:t>
                      </a:r>
                      <a:r>
                        <a:rPr lang="zh-CN" altLang="en-US" sz="12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近两年内家庭成员出现重大伤残、意外死亡或重大变故</a:t>
                      </a:r>
                      <a:endParaRPr lang="zh-CN" altLang="en-US" sz="1200" dirty="0">
                        <a:solidFill>
                          <a:srgbClr val="6C930E"/>
                        </a:solidFill>
                        <a:latin typeface="宋体" panose="02010600030101010101" pitchFamily="2" charset="-122"/>
                        <a:ea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 eaLnBrk="0" hangingPunct="0">
                        <a:lnSpc>
                          <a:spcPct val="110000"/>
                        </a:lnSpc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r>
                        <a:rPr lang="en-US" altLang="zh-CN" sz="1200" dirty="0">
                          <a:solidFill>
                            <a:srgbClr val="6C930E"/>
                          </a:solidFill>
                          <a:latin typeface="宋体" panose="02010600030101010101" pitchFamily="2" charset="-122"/>
                          <a:ea typeface="Times New Roman" panose="02020603050405020304" pitchFamily="18" charset="0"/>
                        </a:rPr>
                        <a:t>5</a:t>
                      </a:r>
                      <a:endParaRPr lang="en-US" altLang="zh-CN" sz="1200" dirty="0">
                        <a:solidFill>
                          <a:srgbClr val="6C930E"/>
                        </a:solidFill>
                        <a:latin typeface="宋体" panose="02010600030101010101" pitchFamily="2" charset="-122"/>
                        <a:ea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292100">
                <a:tc rowSpan="3">
                  <a:txBody>
                    <a:bodyPr/>
                    <a:p>
                      <a:pPr eaLnBrk="0" hangingPunct="0">
                        <a:buNone/>
                      </a:pPr>
                      <a:r>
                        <a:rPr lang="en-US" altLang="zh-CN" sz="12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4.</a:t>
                      </a:r>
                      <a:r>
                        <a:rPr lang="zh-CN" altLang="en-US" sz="12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学生获资助情况</a:t>
                      </a:r>
                      <a:endParaRPr lang="zh-CN" altLang="en-US" sz="12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p>
                      <a:pPr eaLnBrk="0" hangingPunct="0">
                        <a:buNone/>
                      </a:pPr>
                      <a:r>
                        <a:rPr lang="en-US" altLang="zh-CN" sz="12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17.</a:t>
                      </a:r>
                      <a:r>
                        <a:rPr lang="zh-CN" altLang="en-US" sz="12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在学期间获得国家或学校资助情况</a:t>
                      </a:r>
                      <a:endParaRPr lang="zh-CN" altLang="en-US" sz="12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eaLnBrk="0" hangingPunct="0">
                        <a:buNone/>
                      </a:pPr>
                      <a:r>
                        <a:rPr lang="en-US" altLang="zh-CN" sz="12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60.</a:t>
                      </a:r>
                      <a:r>
                        <a:rPr lang="zh-CN" altLang="en-US" sz="12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曾经获得过一项资助</a:t>
                      </a:r>
                      <a:endParaRPr lang="zh-CN" altLang="en-US" sz="1200" dirty="0">
                        <a:latin typeface="宋体" panose="02010600030101010101" pitchFamily="2" charset="-122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 eaLnBrk="0" hangingPunct="0">
                        <a:lnSpc>
                          <a:spcPct val="110000"/>
                        </a:lnSpc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r>
                        <a:rPr lang="en-US" altLang="zh-CN" sz="1200" dirty="0">
                          <a:solidFill>
                            <a:srgbClr val="6C930E"/>
                          </a:solidFill>
                          <a:latin typeface="宋体" panose="02010600030101010101" pitchFamily="2" charset="-122"/>
                          <a:ea typeface="Times New Roman" panose="02020603050405020304" pitchFamily="18" charset="0"/>
                        </a:rPr>
                        <a:t>1</a:t>
                      </a:r>
                      <a:endParaRPr lang="zh-CN" altLang="en-US" sz="1200" dirty="0">
                        <a:solidFill>
                          <a:srgbClr val="6C930E"/>
                        </a:solidFill>
                        <a:latin typeface="宋体" panose="02010600030101010101" pitchFamily="2" charset="-122"/>
                        <a:ea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p>
                      <a:pPr eaLnBrk="0" hangingPunct="0">
                        <a:buNone/>
                      </a:pPr>
                      <a:endParaRPr lang="zh-CN" altLang="en-US" sz="12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3688"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eaLnBrk="0" hangingPunct="0">
                        <a:buNone/>
                      </a:pPr>
                      <a:r>
                        <a:rPr lang="en-US" altLang="zh-CN" sz="12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61.</a:t>
                      </a:r>
                      <a:r>
                        <a:rPr lang="zh-CN" altLang="en-US" sz="12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连续三年获得过资助</a:t>
                      </a:r>
                      <a:endParaRPr lang="zh-CN" altLang="en-US" sz="1200" dirty="0">
                        <a:latin typeface="宋体" panose="02010600030101010101" pitchFamily="2" charset="-122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 eaLnBrk="0" hangingPunct="0">
                        <a:lnSpc>
                          <a:spcPct val="110000"/>
                        </a:lnSpc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r>
                        <a:rPr lang="en-US" altLang="zh-CN" sz="1200" dirty="0">
                          <a:solidFill>
                            <a:srgbClr val="6C930E"/>
                          </a:solidFill>
                          <a:latin typeface="宋体" panose="02010600030101010101" pitchFamily="2" charset="-122"/>
                          <a:ea typeface="Times New Roman" panose="02020603050405020304" pitchFamily="18" charset="0"/>
                        </a:rPr>
                        <a:t>3</a:t>
                      </a:r>
                      <a:endParaRPr lang="zh-CN" altLang="en-US" sz="1200" dirty="0">
                        <a:solidFill>
                          <a:srgbClr val="6C930E"/>
                        </a:solidFill>
                        <a:latin typeface="宋体" panose="02010600030101010101" pitchFamily="2" charset="-122"/>
                        <a:ea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</a:tr>
              <a:tr h="293687"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eaLnBrk="0" hangingPunct="0">
                        <a:buNone/>
                      </a:pPr>
                      <a:r>
                        <a:rPr lang="en-US" altLang="zh-CN" sz="12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62.</a:t>
                      </a:r>
                      <a:r>
                        <a:rPr lang="zh-CN" altLang="en-US" sz="12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连续五年获得过资助</a:t>
                      </a:r>
                      <a:endParaRPr lang="zh-CN" altLang="en-US" sz="1200" dirty="0">
                        <a:latin typeface="宋体" panose="02010600030101010101" pitchFamily="2" charset="-122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 eaLnBrk="0" hangingPunct="0">
                        <a:lnSpc>
                          <a:spcPct val="110000"/>
                        </a:lnSpc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r>
                        <a:rPr lang="en-US" altLang="zh-CN" sz="1200" dirty="0">
                          <a:solidFill>
                            <a:srgbClr val="6C930E"/>
                          </a:solidFill>
                          <a:latin typeface="宋体" panose="02010600030101010101" pitchFamily="2" charset="-122"/>
                          <a:ea typeface="Times New Roman" panose="02020603050405020304" pitchFamily="18" charset="0"/>
                        </a:rPr>
                        <a:t>5</a:t>
                      </a:r>
                      <a:endParaRPr lang="zh-CN" altLang="en-US" sz="1200" dirty="0">
                        <a:solidFill>
                          <a:srgbClr val="6C930E"/>
                        </a:solidFill>
                        <a:latin typeface="宋体" panose="02010600030101010101" pitchFamily="2" charset="-122"/>
                        <a:ea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5414" name="标题 1"/>
          <p:cNvSpPr/>
          <p:nvPr/>
        </p:nvSpPr>
        <p:spPr>
          <a:xfrm>
            <a:off x="898525" y="-26987"/>
            <a:ext cx="8353425" cy="6858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r>
              <a:rPr lang="zh-CN" altLang="en-US" sz="25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一．指标体系</a:t>
            </a:r>
            <a:endParaRPr lang="zh-CN" altLang="en-US" sz="2500" b="1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1858" name="AutoShape 4"/>
          <p:cNvSpPr>
            <a:spLocks noChangeArrowheads="1"/>
          </p:cNvSpPr>
          <p:nvPr/>
        </p:nvSpPr>
        <p:spPr bwMode="auto">
          <a:xfrm>
            <a:off x="642938" y="1285875"/>
            <a:ext cx="6786563" cy="642938"/>
          </a:xfrm>
          <a:prstGeom prst="roundRect">
            <a:avLst>
              <a:gd name="adj" fmla="val 10889"/>
            </a:avLst>
          </a:prstGeom>
          <a:gradFill rotWithShape="1">
            <a:gsLst>
              <a:gs pos="0">
                <a:srgbClr val="EEEEEE"/>
              </a:gs>
              <a:gs pos="100000">
                <a:srgbClr val="DDDDDD"/>
              </a:gs>
            </a:gsLst>
            <a:lin ang="2700000" scaled="1"/>
          </a:gradFill>
          <a:ln w="38100">
            <a:solidFill>
              <a:srgbClr val="33CCCC"/>
            </a:solidFill>
            <a:round/>
          </a:ln>
          <a:effectLst>
            <a:outerShdw dist="135003" dir="2928844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仿宋_GB2312" pitchFamily="49" charset="-122"/>
              <a:cs typeface="+mn-cs"/>
            </a:endParaRPr>
          </a:p>
        </p:txBody>
      </p:sp>
      <p:sp>
        <p:nvSpPr>
          <p:cNvPr id="16386" name="Rectangle 20"/>
          <p:cNvSpPr/>
          <p:nvPr/>
        </p:nvSpPr>
        <p:spPr>
          <a:xfrm>
            <a:off x="1843088" y="2889250"/>
            <a:ext cx="1676400" cy="533400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387" name="Rectangle 22"/>
          <p:cNvSpPr/>
          <p:nvPr/>
        </p:nvSpPr>
        <p:spPr>
          <a:xfrm>
            <a:off x="1843088" y="3960813"/>
            <a:ext cx="1676400" cy="534987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388" name="Text Box 24"/>
          <p:cNvSpPr txBox="1"/>
          <p:nvPr/>
        </p:nvSpPr>
        <p:spPr>
          <a:xfrm>
            <a:off x="1981200" y="2647950"/>
            <a:ext cx="1676400" cy="4127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389" name="Text Box 26"/>
          <p:cNvSpPr txBox="1"/>
          <p:nvPr/>
        </p:nvSpPr>
        <p:spPr>
          <a:xfrm>
            <a:off x="1985963" y="3960813"/>
            <a:ext cx="1447800" cy="3381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1600" b="1" dirty="0">
                <a:solidFill>
                  <a:srgbClr val="0033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消费情况</a:t>
            </a:r>
            <a:endParaRPr lang="zh-CN" altLang="en-US" sz="1600" b="1" dirty="0">
              <a:solidFill>
                <a:srgbClr val="00336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390" name="Text Box 27"/>
          <p:cNvSpPr txBox="1"/>
          <p:nvPr/>
        </p:nvSpPr>
        <p:spPr>
          <a:xfrm>
            <a:off x="1981200" y="4629150"/>
            <a:ext cx="1828800" cy="4127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391" name="Text Box 29"/>
          <p:cNvSpPr txBox="1"/>
          <p:nvPr/>
        </p:nvSpPr>
        <p:spPr>
          <a:xfrm>
            <a:off x="1985963" y="3032125"/>
            <a:ext cx="1447800" cy="3381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1600" b="1" dirty="0">
                <a:solidFill>
                  <a:srgbClr val="0033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表现情况</a:t>
            </a:r>
            <a:endParaRPr lang="zh-CN" altLang="en-US" sz="1600" b="1" dirty="0">
              <a:solidFill>
                <a:srgbClr val="00336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392" name="Line 31"/>
          <p:cNvSpPr/>
          <p:nvPr/>
        </p:nvSpPr>
        <p:spPr>
          <a:xfrm>
            <a:off x="3557588" y="3175000"/>
            <a:ext cx="9906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6393" name="Line 33"/>
          <p:cNvSpPr/>
          <p:nvPr/>
        </p:nvSpPr>
        <p:spPr>
          <a:xfrm>
            <a:off x="3557588" y="4175125"/>
            <a:ext cx="9906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6394" name="Rectangle 35"/>
          <p:cNvSpPr/>
          <p:nvPr/>
        </p:nvSpPr>
        <p:spPr>
          <a:xfrm>
            <a:off x="4572000" y="2571750"/>
            <a:ext cx="1447800" cy="2514600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395" name="Text Box 37"/>
          <p:cNvSpPr txBox="1"/>
          <p:nvPr/>
        </p:nvSpPr>
        <p:spPr>
          <a:xfrm>
            <a:off x="4953000" y="3011488"/>
            <a:ext cx="838200" cy="14779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rgbClr val="0033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民主评议量化分值（</a:t>
            </a:r>
            <a:r>
              <a:rPr lang="en-US" altLang="zh-CN" b="1" dirty="0">
                <a:solidFill>
                  <a:srgbClr val="0033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Y</a:t>
            </a:r>
            <a:r>
              <a:rPr lang="zh-CN" altLang="en-US" b="1" dirty="0">
                <a:solidFill>
                  <a:srgbClr val="0033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值）</a:t>
            </a:r>
            <a:endParaRPr lang="zh-CN" altLang="en-US" b="1" dirty="0">
              <a:solidFill>
                <a:srgbClr val="00336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396" name="Text Box 50"/>
          <p:cNvSpPr txBox="1"/>
          <p:nvPr/>
        </p:nvSpPr>
        <p:spPr>
          <a:xfrm>
            <a:off x="6324600" y="2743200"/>
            <a:ext cx="1600200" cy="4127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397" name="Text Box 5"/>
          <p:cNvSpPr txBox="1"/>
          <p:nvPr/>
        </p:nvSpPr>
        <p:spPr>
          <a:xfrm>
            <a:off x="755650" y="1268413"/>
            <a:ext cx="5816600" cy="601662"/>
          </a:xfrm>
          <a:prstGeom prst="rect">
            <a:avLst/>
          </a:prstGeom>
          <a:noFill/>
          <a:ln w="9525">
            <a:noFill/>
          </a:ln>
        </p:spPr>
        <p:txBody>
          <a:bodyPr wrap="none" anchor="t"/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第二部分：民主评议量化测评（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Y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值）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398" name="Rectangle 28"/>
          <p:cNvSpPr/>
          <p:nvPr/>
        </p:nvSpPr>
        <p:spPr>
          <a:xfrm>
            <a:off x="1000125" y="214313"/>
            <a:ext cx="2655888" cy="584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/>
            <a:r>
              <a:rPr lang="zh-CN" altLang="en-US" sz="3200" b="1" dirty="0">
                <a:solidFill>
                  <a:srgbClr val="0070C0"/>
                </a:solidFill>
                <a:latin typeface="Arial" panose="020B0604020202020204" pitchFamily="34" charset="0"/>
                <a:ea typeface="宋体" panose="02010600030101010101" pitchFamily="2" charset="-122"/>
                <a:sym typeface="MS UI Gothic" panose="020B0600070205080204" pitchFamily="34" charset="-128"/>
              </a:rPr>
              <a:t>一．指标体系</a:t>
            </a:r>
            <a:endParaRPr lang="zh-CN" altLang="en-US" sz="3200" b="1" dirty="0">
              <a:solidFill>
                <a:srgbClr val="0070C0"/>
              </a:solidFill>
              <a:latin typeface="Arial" panose="020B0604020202020204" pitchFamily="34" charset="0"/>
              <a:ea typeface="宋体" panose="02010600030101010101" pitchFamily="2" charset="-122"/>
              <a:sym typeface="MS UI Gothic" panose="020B0600070205080204" pitchFamily="34" charset="-128"/>
            </a:endParaRPr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09" name="标题 17409"/>
          <p:cNvSpPr/>
          <p:nvPr/>
        </p:nvSpPr>
        <p:spPr>
          <a:xfrm>
            <a:off x="611188" y="549275"/>
            <a:ext cx="7775575" cy="43021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algn="ctr" defTabSz="685800" eaLnBrk="0" hangingPunct="0">
              <a:lnSpc>
                <a:spcPct val="90000"/>
              </a:lnSpc>
            </a:pPr>
            <a:r>
              <a:rPr lang="zh-CN" altLang="en-US" sz="1600" b="1" dirty="0">
                <a:latin typeface="Arial" panose="020B0604020202020204" pitchFamily="34" charset="0"/>
                <a:ea typeface="微软雅黑" panose="020B0503020204020204" pitchFamily="34" charset="-122"/>
              </a:rPr>
              <a:t>家庭经济困难学生班级民主评议</a:t>
            </a:r>
            <a:endParaRPr lang="zh-CN" altLang="en-US" sz="1600" b="1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aphicFrame>
        <p:nvGraphicFramePr>
          <p:cNvPr id="16387" name="内容占位符 16386"/>
          <p:cNvGraphicFramePr/>
          <p:nvPr>
            <p:ph idx="1"/>
          </p:nvPr>
        </p:nvGraphicFramePr>
        <p:xfrm>
          <a:off x="428625" y="1071563"/>
          <a:ext cx="8229600" cy="5140325"/>
        </p:xfrm>
        <a:graphic>
          <a:graphicData uri="http://schemas.openxmlformats.org/drawingml/2006/table">
            <a:tbl>
              <a:tblPr/>
              <a:tblGrid>
                <a:gridCol w="1190625"/>
                <a:gridCol w="1138238"/>
                <a:gridCol w="2457450"/>
                <a:gridCol w="1000125"/>
                <a:gridCol w="2443162"/>
              </a:tblGrid>
              <a:tr h="376238">
                <a:tc>
                  <a:txBody>
                    <a:bodyPr/>
                    <a:p>
                      <a:pPr algn="ctr" eaLnBrk="0" hangingPunct="0">
                        <a:lnSpc>
                          <a:spcPct val="110000"/>
                        </a:lnSpc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r>
                        <a:rPr lang="zh-CN" altLang="en-US" sz="120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Times New Roman" panose="02020603050405020304" pitchFamily="18" charset="0"/>
                        </a:rPr>
                        <a:t>一级指标</a:t>
                      </a:r>
                      <a:endParaRPr lang="zh-CN" altLang="en-US" sz="1200" dirty="0">
                        <a:solidFill>
                          <a:srgbClr val="6C930E"/>
                        </a:solidFill>
                        <a:latin typeface="宋体" panose="02010600030101010101" pitchFamily="2" charset="-122"/>
                        <a:ea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 eaLnBrk="0" hangingPunct="0">
                        <a:lnSpc>
                          <a:spcPct val="110000"/>
                        </a:lnSpc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r>
                        <a:rPr lang="zh-CN" altLang="en-US" sz="120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Times New Roman" panose="02020603050405020304" pitchFamily="18" charset="0"/>
                        </a:rPr>
                        <a:t>二级指标</a:t>
                      </a:r>
                      <a:endParaRPr lang="zh-CN" altLang="en-US" sz="1200" dirty="0">
                        <a:solidFill>
                          <a:srgbClr val="6C930E"/>
                        </a:solidFill>
                        <a:latin typeface="宋体" panose="02010600030101010101" pitchFamily="2" charset="-122"/>
                        <a:ea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 eaLnBrk="0" hangingPunct="0">
                        <a:lnSpc>
                          <a:spcPct val="110000"/>
                        </a:lnSpc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r>
                        <a:rPr lang="zh-CN" altLang="en-US" sz="120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Times New Roman" panose="02020603050405020304" pitchFamily="18" charset="0"/>
                        </a:rPr>
                        <a:t>主要观测点</a:t>
                      </a:r>
                      <a:endParaRPr lang="zh-CN" altLang="en-US" sz="1200" dirty="0">
                        <a:solidFill>
                          <a:srgbClr val="6C930E"/>
                        </a:solidFill>
                        <a:latin typeface="宋体" panose="02010600030101010101" pitchFamily="2" charset="-122"/>
                        <a:ea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 eaLnBrk="0" hangingPunct="0">
                        <a:lnSpc>
                          <a:spcPct val="110000"/>
                        </a:lnSpc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r>
                        <a:rPr lang="zh-CN" altLang="en-US" sz="120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Times New Roman" panose="02020603050405020304" pitchFamily="18" charset="0"/>
                        </a:rPr>
                        <a:t>参考权重</a:t>
                      </a:r>
                      <a:endParaRPr lang="zh-CN" altLang="en-US" sz="1200" dirty="0">
                        <a:solidFill>
                          <a:srgbClr val="6C930E"/>
                        </a:solidFill>
                        <a:latin typeface="宋体" panose="02010600030101010101" pitchFamily="2" charset="-122"/>
                        <a:ea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 eaLnBrk="0" hangingPunct="0">
                        <a:lnSpc>
                          <a:spcPct val="110000"/>
                        </a:lnSpc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r>
                        <a:rPr lang="zh-CN" altLang="en-US" sz="120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Times New Roman" panose="02020603050405020304" pitchFamily="18" charset="0"/>
                        </a:rPr>
                        <a:t>备注</a:t>
                      </a:r>
                      <a:endParaRPr lang="zh-CN" altLang="en-US" sz="1200" dirty="0">
                        <a:solidFill>
                          <a:srgbClr val="6C930E"/>
                        </a:solidFill>
                        <a:latin typeface="宋体" panose="02010600030101010101" pitchFamily="2" charset="-122"/>
                        <a:ea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2100">
                <a:tc rowSpan="6">
                  <a:txBody>
                    <a:bodyPr/>
                    <a:p>
                      <a:pPr algn="ctr" eaLnBrk="0" hangingPunct="0">
                        <a:lnSpc>
                          <a:spcPct val="110000"/>
                        </a:lnSpc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r>
                        <a:rPr lang="zh-CN" altLang="en-US" sz="1200" dirty="0"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一、表现情况</a:t>
                      </a:r>
                      <a:endParaRPr lang="zh-CN" altLang="en-US" sz="1200" dirty="0">
                        <a:solidFill>
                          <a:srgbClr val="6C930E"/>
                        </a:solidFill>
                        <a:latin typeface="宋体" panose="02010600030101010101" pitchFamily="2" charset="-122"/>
                        <a:ea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p>
                      <a:pPr algn="just" eaLnBrk="0" hangingPunct="0">
                        <a:lnSpc>
                          <a:spcPct val="110000"/>
                        </a:lnSpc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r>
                        <a:rPr lang="en-US" altLang="zh-CN" sz="1200" dirty="0"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1.</a:t>
                      </a:r>
                      <a:r>
                        <a:rPr lang="zh-CN" altLang="en-US" sz="1200" dirty="0"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学习态度</a:t>
                      </a:r>
                      <a:endParaRPr lang="zh-CN" altLang="en-US" sz="1200" dirty="0">
                        <a:solidFill>
                          <a:srgbClr val="6C930E"/>
                        </a:solidFill>
                        <a:latin typeface="宋体" panose="02010600030101010101" pitchFamily="2" charset="-122"/>
                        <a:ea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eaLnBrk="0" hangingPunct="0">
                        <a:buNone/>
                      </a:pPr>
                      <a:r>
                        <a:rPr lang="zh-CN" altLang="en-US" sz="1200" dirty="0"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好</a:t>
                      </a:r>
                      <a:endParaRPr lang="zh-CN" altLang="en-US" sz="1200" dirty="0">
                        <a:latin typeface="宋体" panose="02010600030101010101" pitchFamily="2" charset="-122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 eaLnBrk="0" hangingPunct="0">
                        <a:lnSpc>
                          <a:spcPct val="110000"/>
                        </a:lnSpc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r>
                        <a:rPr lang="en-US" altLang="zh-CN" sz="1200" dirty="0">
                          <a:solidFill>
                            <a:srgbClr val="6C930E"/>
                          </a:solidFill>
                          <a:latin typeface="宋体" panose="02010600030101010101" pitchFamily="2" charset="-122"/>
                          <a:ea typeface="Times New Roman" panose="02020603050405020304" pitchFamily="18" charset="0"/>
                        </a:rPr>
                        <a:t>2</a:t>
                      </a:r>
                      <a:endParaRPr lang="en-US" altLang="zh-CN" sz="1200" dirty="0">
                        <a:solidFill>
                          <a:srgbClr val="6C930E"/>
                        </a:solidFill>
                        <a:latin typeface="宋体" panose="02010600030101010101" pitchFamily="2" charset="-122"/>
                        <a:ea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p>
                      <a:pPr algn="just" eaLnBrk="0" hangingPunct="0">
                        <a:lnSpc>
                          <a:spcPct val="110000"/>
                        </a:lnSpc>
                        <a:spcBef>
                          <a:spcPts val="450"/>
                        </a:spcBef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r>
                        <a:rPr lang="zh-CN" altLang="en-US" sz="1200" dirty="0"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热爱所学专业，刻苦钻研，勇于创新，敢于实践，积极参加课外科技活动（满分</a:t>
                      </a:r>
                      <a:r>
                        <a:rPr lang="en-US" altLang="zh-CN" sz="1200" dirty="0"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</a:t>
                      </a:r>
                      <a:r>
                        <a:rPr lang="zh-CN" altLang="en-US" sz="1200" dirty="0"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分）</a:t>
                      </a:r>
                      <a:endParaRPr lang="zh-CN" altLang="en-US" sz="1200" dirty="0">
                        <a:solidFill>
                          <a:srgbClr val="6C930E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3687"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algn="just" eaLnBrk="0" hangingPunct="0">
                        <a:lnSpc>
                          <a:spcPct val="110000"/>
                        </a:lnSpc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r>
                        <a:rPr lang="zh-CN" altLang="en-US" sz="1200" dirty="0"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一般</a:t>
                      </a:r>
                      <a:endParaRPr lang="zh-CN" altLang="en-US" sz="1200" dirty="0">
                        <a:solidFill>
                          <a:srgbClr val="6C930E"/>
                        </a:solidFill>
                        <a:latin typeface="宋体" panose="02010600030101010101" pitchFamily="2" charset="-122"/>
                        <a:ea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 eaLnBrk="0" hangingPunct="0">
                        <a:lnSpc>
                          <a:spcPct val="110000"/>
                        </a:lnSpc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r>
                        <a:rPr lang="en-US" altLang="zh-CN" sz="1200" dirty="0">
                          <a:solidFill>
                            <a:srgbClr val="6C930E"/>
                          </a:solidFill>
                          <a:latin typeface="宋体" panose="02010600030101010101" pitchFamily="2" charset="-122"/>
                          <a:ea typeface="Times New Roman" panose="02020603050405020304" pitchFamily="18" charset="0"/>
                        </a:rPr>
                        <a:t>1</a:t>
                      </a:r>
                      <a:endParaRPr lang="en-US" altLang="zh-CN" sz="1200" dirty="0">
                        <a:solidFill>
                          <a:srgbClr val="6C930E"/>
                        </a:solidFill>
                        <a:latin typeface="宋体" panose="02010600030101010101" pitchFamily="2" charset="-122"/>
                        <a:ea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</a:tr>
              <a:tr h="292100"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eaLnBrk="0" hangingPunct="0">
                        <a:lnSpc>
                          <a:spcPct val="110000"/>
                        </a:lnSpc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r>
                        <a:rPr lang="zh-CN" altLang="en-US" sz="1200" dirty="0"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差</a:t>
                      </a:r>
                      <a:endParaRPr lang="zh-CN" altLang="en-US" sz="1200" dirty="0">
                        <a:solidFill>
                          <a:srgbClr val="6C930E"/>
                        </a:solidFill>
                        <a:latin typeface="宋体" panose="02010600030101010101" pitchFamily="2" charset="-122"/>
                        <a:ea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 eaLnBrk="0" hangingPunct="0">
                        <a:lnSpc>
                          <a:spcPct val="110000"/>
                        </a:lnSpc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r>
                        <a:rPr lang="en-US" altLang="zh-CN" sz="1200" dirty="0">
                          <a:solidFill>
                            <a:srgbClr val="6C930E"/>
                          </a:solidFill>
                          <a:latin typeface="宋体" panose="02010600030101010101" pitchFamily="2" charset="-122"/>
                          <a:ea typeface="Times New Roman" panose="02020603050405020304" pitchFamily="18" charset="0"/>
                        </a:rPr>
                        <a:t>0</a:t>
                      </a:r>
                      <a:endParaRPr lang="en-US" altLang="zh-CN" sz="1200" dirty="0">
                        <a:solidFill>
                          <a:srgbClr val="6C930E"/>
                        </a:solidFill>
                        <a:latin typeface="宋体" panose="02010600030101010101" pitchFamily="2" charset="-122"/>
                        <a:ea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292100"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rowSpan="3">
                  <a:txBody>
                    <a:bodyPr/>
                    <a:p>
                      <a:pPr algn="just" eaLnBrk="0" hangingPunct="0">
                        <a:lnSpc>
                          <a:spcPct val="110000"/>
                        </a:lnSpc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r>
                        <a:rPr lang="en-US" altLang="zh-CN" sz="1200" dirty="0"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2.</a:t>
                      </a:r>
                      <a:r>
                        <a:rPr lang="zh-CN" altLang="en-US" sz="1200" dirty="0"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品德修养</a:t>
                      </a:r>
                      <a:endParaRPr lang="zh-CN" altLang="en-US" sz="1200" dirty="0">
                        <a:solidFill>
                          <a:srgbClr val="6C930E"/>
                        </a:solidFill>
                        <a:latin typeface="宋体" panose="02010600030101010101" pitchFamily="2" charset="-122"/>
                        <a:ea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eaLnBrk="0" hangingPunct="0">
                        <a:buNone/>
                      </a:pPr>
                      <a:r>
                        <a:rPr lang="zh-CN" altLang="en-US" sz="1200" dirty="0"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好</a:t>
                      </a:r>
                      <a:endParaRPr lang="zh-CN" altLang="en-US" sz="1200" dirty="0">
                        <a:latin typeface="宋体" panose="02010600030101010101" pitchFamily="2" charset="-122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 eaLnBrk="0" hangingPunct="0">
                        <a:lnSpc>
                          <a:spcPct val="110000"/>
                        </a:lnSpc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r>
                        <a:rPr lang="en-US" altLang="zh-CN" sz="1200" dirty="0">
                          <a:solidFill>
                            <a:srgbClr val="6C930E"/>
                          </a:solidFill>
                          <a:latin typeface="宋体" panose="02010600030101010101" pitchFamily="2" charset="-122"/>
                          <a:ea typeface="Times New Roman" panose="02020603050405020304" pitchFamily="18" charset="0"/>
                        </a:rPr>
                        <a:t>2</a:t>
                      </a:r>
                      <a:endParaRPr lang="en-US" altLang="zh-CN" sz="1200" dirty="0">
                        <a:solidFill>
                          <a:srgbClr val="6C930E"/>
                        </a:solidFill>
                        <a:latin typeface="宋体" panose="02010600030101010101" pitchFamily="2" charset="-122"/>
                        <a:ea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p>
                      <a:pPr algn="just" eaLnBrk="0" hangingPunct="0">
                        <a:lnSpc>
                          <a:spcPct val="110000"/>
                        </a:lnSpc>
                        <a:spcBef>
                          <a:spcPts val="450"/>
                        </a:spcBef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r>
                        <a:rPr lang="zh-CN" altLang="en-US" sz="1200" dirty="0"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尊敬师长、尊重他人，团结友爱、关心集体、诚实守信，考试不作弊；热爱劳动，积极参加社会实践、公益劳动</a:t>
                      </a:r>
                      <a:endParaRPr lang="zh-CN" altLang="en-US" sz="1200" dirty="0">
                        <a:solidFill>
                          <a:srgbClr val="6C930E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7975"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algn="just" eaLnBrk="0" hangingPunct="0">
                        <a:lnSpc>
                          <a:spcPct val="110000"/>
                        </a:lnSpc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r>
                        <a:rPr lang="zh-CN" altLang="en-US" sz="1200" dirty="0"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一般</a:t>
                      </a:r>
                      <a:endParaRPr lang="zh-CN" altLang="en-US" sz="1200" dirty="0">
                        <a:solidFill>
                          <a:srgbClr val="6C930E"/>
                        </a:solidFill>
                        <a:latin typeface="宋体" panose="02010600030101010101" pitchFamily="2" charset="-122"/>
                        <a:ea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 eaLnBrk="0" hangingPunct="0">
                        <a:lnSpc>
                          <a:spcPct val="110000"/>
                        </a:lnSpc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r>
                        <a:rPr lang="en-US" altLang="zh-CN" sz="1200" dirty="0">
                          <a:solidFill>
                            <a:srgbClr val="6C930E"/>
                          </a:solidFill>
                          <a:latin typeface="宋体" panose="02010600030101010101" pitchFamily="2" charset="-122"/>
                          <a:ea typeface="Times New Roman" panose="02020603050405020304" pitchFamily="18" charset="0"/>
                        </a:rPr>
                        <a:t>1</a:t>
                      </a:r>
                      <a:endParaRPr lang="en-US" altLang="zh-CN" sz="1200" dirty="0">
                        <a:solidFill>
                          <a:srgbClr val="6C930E"/>
                        </a:solidFill>
                        <a:latin typeface="宋体" panose="02010600030101010101" pitchFamily="2" charset="-122"/>
                        <a:ea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</a:tr>
              <a:tr h="295275"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eaLnBrk="0" hangingPunct="0">
                        <a:buNone/>
                      </a:pPr>
                      <a:r>
                        <a:rPr lang="zh-CN" altLang="en-US" sz="1200" dirty="0"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好</a:t>
                      </a:r>
                      <a:endParaRPr lang="zh-CN" altLang="en-US" sz="1200" dirty="0">
                        <a:latin typeface="宋体" panose="02010600030101010101" pitchFamily="2" charset="-122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 eaLnBrk="0" hangingPunct="0">
                        <a:lnSpc>
                          <a:spcPct val="110000"/>
                        </a:lnSpc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r>
                        <a:rPr lang="en-US" altLang="zh-CN" sz="1200" dirty="0">
                          <a:solidFill>
                            <a:srgbClr val="6C930E"/>
                          </a:solidFill>
                          <a:latin typeface="宋体" panose="02010600030101010101" pitchFamily="2" charset="-122"/>
                          <a:ea typeface="Times New Roman" panose="02020603050405020304" pitchFamily="18" charset="0"/>
                        </a:rPr>
                        <a:t>0</a:t>
                      </a:r>
                      <a:endParaRPr lang="en-US" altLang="zh-CN" sz="1200" dirty="0">
                        <a:solidFill>
                          <a:srgbClr val="6C930E"/>
                        </a:solidFill>
                        <a:latin typeface="宋体" panose="02010600030101010101" pitchFamily="2" charset="-122"/>
                        <a:ea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293688">
                <a:tc rowSpan="10">
                  <a:txBody>
                    <a:bodyPr/>
                    <a:p>
                      <a:pPr algn="ctr" eaLnBrk="0" hangingPunct="0">
                        <a:buNone/>
                      </a:pPr>
                      <a:r>
                        <a:rPr lang="zh-CN" altLang="en-US" sz="1200" dirty="0"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二、消费情况</a:t>
                      </a:r>
                      <a:endParaRPr lang="zh-CN" altLang="en-US" sz="12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p>
                      <a:pPr eaLnBrk="0" hangingPunct="0">
                        <a:buNone/>
                      </a:pPr>
                      <a:r>
                        <a:rPr lang="en-US" altLang="zh-CN" sz="1200" dirty="0"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1.</a:t>
                      </a:r>
                      <a:r>
                        <a:rPr lang="zh-CN" altLang="en-US" sz="1200" dirty="0"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手机消费</a:t>
                      </a:r>
                      <a:endParaRPr lang="zh-CN" altLang="en-US" sz="12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eaLnBrk="0" hangingPunct="0">
                        <a:buNone/>
                      </a:pPr>
                      <a:r>
                        <a:rPr lang="en-US" altLang="zh-CN" sz="1200" dirty="0"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3000</a:t>
                      </a:r>
                      <a:r>
                        <a:rPr lang="zh-CN" altLang="en-US" sz="1200" dirty="0"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元以上</a:t>
                      </a:r>
                      <a:endParaRPr lang="zh-CN" altLang="en-US" sz="1200" dirty="0">
                        <a:latin typeface="宋体" panose="02010600030101010101" pitchFamily="2" charset="-122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 eaLnBrk="0" hangingPunct="0">
                        <a:lnSpc>
                          <a:spcPct val="110000"/>
                        </a:lnSpc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r>
                        <a:rPr lang="en-US" altLang="zh-CN" sz="1200" dirty="0">
                          <a:solidFill>
                            <a:srgbClr val="6C930E"/>
                          </a:solidFill>
                          <a:latin typeface="宋体" panose="02010600030101010101" pitchFamily="2" charset="-122"/>
                          <a:ea typeface="Times New Roman" panose="02020603050405020304" pitchFamily="18" charset="0"/>
                        </a:rPr>
                        <a:t>0</a:t>
                      </a:r>
                      <a:endParaRPr lang="zh-CN" altLang="en-US" sz="1200" dirty="0">
                        <a:solidFill>
                          <a:srgbClr val="6C930E"/>
                        </a:solidFill>
                        <a:latin typeface="宋体" panose="02010600030101010101" pitchFamily="2" charset="-122"/>
                        <a:ea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p>
                      <a:pPr eaLnBrk="0" hangingPunct="0">
                        <a:buNone/>
                      </a:pPr>
                      <a:r>
                        <a:rPr lang="zh-CN" altLang="en-US" sz="1200" dirty="0"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个人购买使用手机价格</a:t>
                      </a:r>
                      <a:endParaRPr lang="zh-CN" altLang="en-US" sz="12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2100"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eaLnBrk="0" hangingPunct="0">
                        <a:buNone/>
                      </a:pPr>
                      <a:r>
                        <a:rPr lang="en-US" altLang="zh-CN" sz="1200" dirty="0"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1500-3000</a:t>
                      </a:r>
                      <a:r>
                        <a:rPr lang="zh-CN" altLang="en-US" sz="1200" dirty="0"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以上</a:t>
                      </a:r>
                      <a:endParaRPr lang="zh-CN" altLang="en-US" sz="1200" dirty="0">
                        <a:latin typeface="宋体" panose="02010600030101010101" pitchFamily="2" charset="-122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 eaLnBrk="0" hangingPunct="0">
                        <a:lnSpc>
                          <a:spcPct val="110000"/>
                        </a:lnSpc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r>
                        <a:rPr lang="en-US" altLang="zh-CN" sz="1200" dirty="0">
                          <a:solidFill>
                            <a:srgbClr val="6C930E"/>
                          </a:solidFill>
                          <a:latin typeface="宋体" panose="02010600030101010101" pitchFamily="2" charset="-122"/>
                          <a:ea typeface="Times New Roman" panose="02020603050405020304" pitchFamily="18" charset="0"/>
                        </a:rPr>
                        <a:t>2</a:t>
                      </a:r>
                      <a:endParaRPr lang="zh-CN" altLang="en-US" sz="1200" dirty="0">
                        <a:solidFill>
                          <a:srgbClr val="6C930E"/>
                        </a:solidFill>
                        <a:latin typeface="宋体" panose="02010600030101010101" pitchFamily="2" charset="-122"/>
                        <a:ea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</a:tr>
              <a:tr h="292100"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eaLnBrk="0" hangingPunct="0">
                        <a:buNone/>
                      </a:pPr>
                      <a:r>
                        <a:rPr lang="en-US" altLang="zh-CN" sz="1200" dirty="0"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1500</a:t>
                      </a:r>
                      <a:r>
                        <a:rPr lang="zh-CN" altLang="en-US" sz="1200" dirty="0"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以下</a:t>
                      </a:r>
                      <a:endParaRPr lang="zh-CN" altLang="en-US" sz="1200" dirty="0">
                        <a:latin typeface="宋体" panose="02010600030101010101" pitchFamily="2" charset="-122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 eaLnBrk="0" hangingPunct="0">
                        <a:lnSpc>
                          <a:spcPct val="110000"/>
                        </a:lnSpc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r>
                        <a:rPr lang="en-US" altLang="zh-CN" sz="1200" dirty="0">
                          <a:solidFill>
                            <a:srgbClr val="6C930E"/>
                          </a:solidFill>
                          <a:latin typeface="宋体" panose="02010600030101010101" pitchFamily="2" charset="-122"/>
                          <a:ea typeface="Times New Roman" panose="02020603050405020304" pitchFamily="18" charset="0"/>
                        </a:rPr>
                        <a:t>3</a:t>
                      </a:r>
                      <a:endParaRPr lang="zh-CN" altLang="en-US" sz="1200" dirty="0">
                        <a:solidFill>
                          <a:srgbClr val="6C930E"/>
                        </a:solidFill>
                        <a:latin typeface="宋体" panose="02010600030101010101" pitchFamily="2" charset="-122"/>
                        <a:ea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357187"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rowSpan="3">
                  <a:txBody>
                    <a:bodyPr/>
                    <a:p>
                      <a:pPr eaLnBrk="0" hangingPunct="0">
                        <a:buNone/>
                      </a:pPr>
                      <a:r>
                        <a:rPr lang="en-US" altLang="zh-CN" sz="1200" dirty="0"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2.</a:t>
                      </a:r>
                      <a:r>
                        <a:rPr lang="zh-CN" altLang="en-US" sz="1200" dirty="0"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伙食消费</a:t>
                      </a:r>
                      <a:endParaRPr lang="zh-CN" altLang="en-US" sz="1200" dirty="0"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eaLnBrk="0" hangingPunct="0">
                        <a:buNone/>
                      </a:pPr>
                      <a:r>
                        <a:rPr lang="zh-CN" altLang="en-US" sz="1200" dirty="0"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高于一般水平</a:t>
                      </a:r>
                      <a:endParaRPr lang="zh-CN" altLang="en-US" sz="1200" dirty="0"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 eaLnBrk="0" hangingPunct="0">
                        <a:lnSpc>
                          <a:spcPct val="110000"/>
                        </a:lnSpc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r>
                        <a:rPr lang="en-US" altLang="zh-CN" sz="1200" dirty="0">
                          <a:solidFill>
                            <a:srgbClr val="6C930E"/>
                          </a:solidFill>
                          <a:latin typeface="宋体" panose="02010600030101010101" pitchFamily="2" charset="-122"/>
                          <a:ea typeface="Times New Roman" panose="02020603050405020304" pitchFamily="18" charset="0"/>
                        </a:rPr>
                        <a:t>0</a:t>
                      </a:r>
                      <a:endParaRPr lang="zh-CN" altLang="en-US" sz="1200" dirty="0">
                        <a:solidFill>
                          <a:srgbClr val="6C930E"/>
                        </a:solidFill>
                        <a:latin typeface="宋体" panose="02010600030101010101" pitchFamily="2" charset="-122"/>
                        <a:ea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p>
                      <a:pPr eaLnBrk="0" hangingPunct="0">
                        <a:buNone/>
                      </a:pPr>
                      <a:endParaRPr lang="zh-CN" altLang="en-US" sz="1200" dirty="0"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2100"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eaLnBrk="0" hangingPunct="0">
                        <a:buNone/>
                      </a:pPr>
                      <a:r>
                        <a:rPr lang="zh-CN" altLang="en-US" sz="1200" dirty="0"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等于一般水平</a:t>
                      </a:r>
                      <a:endParaRPr lang="zh-CN" altLang="en-US" sz="1200" dirty="0"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 eaLnBrk="0" hangingPunct="0">
                        <a:lnSpc>
                          <a:spcPct val="110000"/>
                        </a:lnSpc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r>
                        <a:rPr lang="en-US" altLang="zh-CN" sz="1200" dirty="0">
                          <a:solidFill>
                            <a:srgbClr val="6C930E"/>
                          </a:solidFill>
                          <a:latin typeface="宋体" panose="02010600030101010101" pitchFamily="2" charset="-122"/>
                          <a:ea typeface="Times New Roman" panose="02020603050405020304" pitchFamily="18" charset="0"/>
                        </a:rPr>
                        <a:t>1</a:t>
                      </a:r>
                      <a:endParaRPr lang="zh-CN" altLang="en-US" sz="1200" dirty="0">
                        <a:solidFill>
                          <a:srgbClr val="6C930E"/>
                        </a:solidFill>
                        <a:latin typeface="宋体" panose="02010600030101010101" pitchFamily="2" charset="-122"/>
                        <a:ea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</a:tr>
              <a:tr h="292100"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eaLnBrk="0" hangingPunct="0">
                        <a:buNone/>
                      </a:pPr>
                      <a:r>
                        <a:rPr lang="zh-CN" altLang="en-US" sz="1200" dirty="0"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低于一般水平</a:t>
                      </a:r>
                      <a:endParaRPr lang="zh-CN" altLang="en-US" sz="1200" dirty="0"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 eaLnBrk="0" hangingPunct="0">
                        <a:lnSpc>
                          <a:spcPct val="110000"/>
                        </a:lnSpc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r>
                        <a:rPr lang="en-US" altLang="zh-CN" sz="1200" dirty="0">
                          <a:solidFill>
                            <a:srgbClr val="6C930E"/>
                          </a:solidFill>
                          <a:latin typeface="宋体" panose="02010600030101010101" pitchFamily="2" charset="-122"/>
                          <a:ea typeface="Times New Roman" panose="02020603050405020304" pitchFamily="18" charset="0"/>
                        </a:rPr>
                        <a:t>3</a:t>
                      </a:r>
                      <a:endParaRPr lang="zh-CN" altLang="en-US" sz="1200" dirty="0">
                        <a:solidFill>
                          <a:srgbClr val="6C930E"/>
                        </a:solidFill>
                        <a:latin typeface="宋体" panose="02010600030101010101" pitchFamily="2" charset="-122"/>
                        <a:ea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293688"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rowSpan="2">
                  <a:txBody>
                    <a:bodyPr/>
                    <a:p>
                      <a:pPr eaLnBrk="0" hangingPunct="0">
                        <a:buNone/>
                      </a:pPr>
                      <a:r>
                        <a:rPr lang="en-US" altLang="zh-CN" sz="1200" dirty="0"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3.</a:t>
                      </a:r>
                      <a:r>
                        <a:rPr lang="zh-CN" altLang="en-US" sz="1200" dirty="0"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 日常衣着等消费</a:t>
                      </a:r>
                      <a:endParaRPr lang="zh-CN" altLang="en-US" sz="1200" dirty="0"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eaLnBrk="0" hangingPunct="0">
                        <a:buNone/>
                      </a:pPr>
                      <a:r>
                        <a:rPr lang="zh-CN" altLang="en-US" sz="1200" b="1" dirty="0"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有</a:t>
                      </a:r>
                      <a:endParaRPr lang="zh-CN" altLang="en-US" sz="1200" dirty="0"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 eaLnBrk="0" hangingPunct="0">
                        <a:lnSpc>
                          <a:spcPct val="110000"/>
                        </a:lnSpc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r>
                        <a:rPr lang="en-US" altLang="zh-CN" sz="1200" dirty="0">
                          <a:solidFill>
                            <a:srgbClr val="6C930E"/>
                          </a:solidFill>
                          <a:latin typeface="宋体" panose="02010600030101010101" pitchFamily="2" charset="-122"/>
                          <a:ea typeface="Times New Roman" panose="02020603050405020304" pitchFamily="18" charset="0"/>
                        </a:rPr>
                        <a:t>0</a:t>
                      </a:r>
                      <a:endParaRPr lang="zh-CN" altLang="en-US" sz="1200" dirty="0">
                        <a:solidFill>
                          <a:srgbClr val="6C930E"/>
                        </a:solidFill>
                        <a:latin typeface="宋体" panose="02010600030101010101" pitchFamily="2" charset="-122"/>
                        <a:ea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p>
                      <a:pPr eaLnBrk="0" hangingPunct="0">
                        <a:buNone/>
                      </a:pPr>
                      <a:r>
                        <a:rPr lang="zh-CN" altLang="en-US" sz="1200" dirty="0"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是否拥有多件品牌服装、化妆品、鞋、帽、包等</a:t>
                      </a:r>
                      <a:endParaRPr lang="zh-CN" altLang="en-US" sz="1200" dirty="0"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2100"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eaLnBrk="0" hangingPunct="0">
                        <a:buNone/>
                      </a:pPr>
                      <a:r>
                        <a:rPr lang="zh-CN" altLang="en-US" sz="1200" b="1" dirty="0"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无</a:t>
                      </a:r>
                      <a:endParaRPr lang="zh-CN" altLang="en-US" sz="1200" dirty="0"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 eaLnBrk="0" hangingPunct="0">
                        <a:lnSpc>
                          <a:spcPct val="110000"/>
                        </a:lnSpc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r>
                        <a:rPr lang="en-US" altLang="zh-CN" sz="1200" dirty="0">
                          <a:solidFill>
                            <a:srgbClr val="6C930E"/>
                          </a:solidFill>
                          <a:latin typeface="宋体" panose="02010600030101010101" pitchFamily="2" charset="-122"/>
                          <a:ea typeface="Times New Roman" panose="02020603050405020304" pitchFamily="18" charset="0"/>
                        </a:rPr>
                        <a:t>2</a:t>
                      </a:r>
                      <a:endParaRPr lang="zh-CN" altLang="en-US" sz="1200" dirty="0">
                        <a:solidFill>
                          <a:srgbClr val="6C930E"/>
                        </a:solidFill>
                        <a:latin typeface="宋体" panose="02010600030101010101" pitchFamily="2" charset="-122"/>
                        <a:ea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292100"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rowSpan="2">
                  <a:txBody>
                    <a:bodyPr/>
                    <a:p>
                      <a:pPr eaLnBrk="0" hangingPunct="0">
                        <a:buNone/>
                      </a:pPr>
                      <a:r>
                        <a:rPr lang="en-US" altLang="zh-CN" sz="1200" dirty="0"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4.</a:t>
                      </a:r>
                      <a:r>
                        <a:rPr lang="zh-CN" altLang="en-US" sz="1200" dirty="0"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其他高档消费情况</a:t>
                      </a:r>
                      <a:endParaRPr lang="zh-CN" altLang="en-US" sz="1200" dirty="0"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eaLnBrk="0" hangingPunct="0">
                        <a:buNone/>
                      </a:pPr>
                      <a:r>
                        <a:rPr lang="zh-CN" altLang="en-US" sz="1200" b="1" dirty="0"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有</a:t>
                      </a:r>
                      <a:endParaRPr lang="zh-CN" altLang="en-US" sz="1200" dirty="0"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 eaLnBrk="0" hangingPunct="0">
                        <a:lnSpc>
                          <a:spcPct val="110000"/>
                        </a:lnSpc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r>
                        <a:rPr lang="en-US" altLang="zh-CN" sz="1200" dirty="0">
                          <a:solidFill>
                            <a:srgbClr val="6C930E"/>
                          </a:solidFill>
                          <a:latin typeface="宋体" panose="02010600030101010101" pitchFamily="2" charset="-122"/>
                          <a:ea typeface="Times New Roman" panose="02020603050405020304" pitchFamily="18" charset="0"/>
                        </a:rPr>
                        <a:t>0</a:t>
                      </a:r>
                      <a:endParaRPr lang="zh-CN" altLang="en-US" sz="1200" dirty="0">
                        <a:solidFill>
                          <a:srgbClr val="6C930E"/>
                        </a:solidFill>
                        <a:latin typeface="宋体" panose="02010600030101010101" pitchFamily="2" charset="-122"/>
                        <a:ea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p>
                      <a:pPr eaLnBrk="0" hangingPunct="0">
                        <a:buNone/>
                      </a:pPr>
                      <a:r>
                        <a:rPr lang="zh-CN" altLang="en-US" sz="1200" dirty="0"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是否出入高档酒店、娱乐场所等高消费场所</a:t>
                      </a:r>
                      <a:endParaRPr lang="zh-CN" altLang="en-US" sz="12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3687"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eaLnBrk="0" hangingPunct="0">
                        <a:buNone/>
                      </a:pPr>
                      <a:r>
                        <a:rPr lang="zh-CN" altLang="en-US" sz="1200" b="1" dirty="0"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无</a:t>
                      </a:r>
                      <a:endParaRPr lang="zh-CN" altLang="en-US" sz="1200" dirty="0"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 eaLnBrk="0" hangingPunct="0">
                        <a:lnSpc>
                          <a:spcPct val="110000"/>
                        </a:lnSpc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r>
                        <a:rPr lang="en-US" altLang="zh-CN" sz="1200" dirty="0">
                          <a:solidFill>
                            <a:srgbClr val="6C930E"/>
                          </a:solidFill>
                          <a:latin typeface="宋体" panose="02010600030101010101" pitchFamily="2" charset="-122"/>
                          <a:ea typeface="Times New Roman" panose="02020603050405020304" pitchFamily="18" charset="0"/>
                        </a:rPr>
                        <a:t>2</a:t>
                      </a:r>
                      <a:endParaRPr lang="zh-CN" altLang="en-US" sz="1200" dirty="0">
                        <a:solidFill>
                          <a:srgbClr val="6C930E"/>
                        </a:solidFill>
                        <a:latin typeface="宋体" panose="02010600030101010101" pitchFamily="2" charset="-122"/>
                        <a:ea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7486" name="标题 1"/>
          <p:cNvSpPr/>
          <p:nvPr/>
        </p:nvSpPr>
        <p:spPr>
          <a:xfrm>
            <a:off x="898525" y="-26987"/>
            <a:ext cx="7388225" cy="6858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r>
              <a:rPr lang="zh-CN" altLang="en-US" sz="25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一．指标体系</a:t>
            </a:r>
            <a:endParaRPr lang="zh-CN" altLang="en-US" sz="2500" b="1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9810" name="AutoShape 4"/>
          <p:cNvSpPr>
            <a:spLocks noChangeArrowheads="1"/>
          </p:cNvSpPr>
          <p:nvPr/>
        </p:nvSpPr>
        <p:spPr bwMode="auto">
          <a:xfrm>
            <a:off x="838200" y="1143000"/>
            <a:ext cx="6091238" cy="857250"/>
          </a:xfrm>
          <a:prstGeom prst="roundRect">
            <a:avLst>
              <a:gd name="adj" fmla="val 10889"/>
            </a:avLst>
          </a:prstGeom>
          <a:gradFill rotWithShape="1">
            <a:gsLst>
              <a:gs pos="0">
                <a:srgbClr val="EEEEEE"/>
              </a:gs>
              <a:gs pos="100000">
                <a:srgbClr val="DDDDDD"/>
              </a:gs>
            </a:gsLst>
            <a:lin ang="2700000" scaled="1"/>
          </a:gradFill>
          <a:ln w="38100">
            <a:solidFill>
              <a:srgbClr val="33CCCC"/>
            </a:solidFill>
            <a:round/>
          </a:ln>
          <a:effectLst>
            <a:outerShdw dist="135003" dir="2928844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仿宋_GB2312" pitchFamily="49" charset="-122"/>
              <a:cs typeface="+mn-cs"/>
            </a:endParaRPr>
          </a:p>
        </p:txBody>
      </p:sp>
      <p:sp>
        <p:nvSpPr>
          <p:cNvPr id="18434" name="Text Box 5"/>
          <p:cNvSpPr txBox="1"/>
          <p:nvPr/>
        </p:nvSpPr>
        <p:spPr>
          <a:xfrm>
            <a:off x="914400" y="1303338"/>
            <a:ext cx="5014913" cy="601662"/>
          </a:xfrm>
          <a:prstGeom prst="rect">
            <a:avLst/>
          </a:prstGeom>
          <a:noFill/>
          <a:ln w="9525">
            <a:noFill/>
          </a:ln>
        </p:spPr>
        <p:txBody>
          <a:bodyPr wrap="none" anchor="t"/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第三部分：异常情况学校考察（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Z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值）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435" name="Rectangle 5"/>
          <p:cNvSpPr/>
          <p:nvPr/>
        </p:nvSpPr>
        <p:spPr>
          <a:xfrm>
            <a:off x="990600" y="2468563"/>
            <a:ext cx="1676400" cy="719137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36" name="Rectangle 6"/>
          <p:cNvSpPr/>
          <p:nvPr/>
        </p:nvSpPr>
        <p:spPr>
          <a:xfrm>
            <a:off x="990600" y="4419600"/>
            <a:ext cx="1676400" cy="533400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37" name="Text Box 8"/>
          <p:cNvSpPr txBox="1"/>
          <p:nvPr/>
        </p:nvSpPr>
        <p:spPr>
          <a:xfrm>
            <a:off x="1066800" y="2544763"/>
            <a:ext cx="1676400" cy="4127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38" name="Text Box 11"/>
          <p:cNvSpPr txBox="1"/>
          <p:nvPr/>
        </p:nvSpPr>
        <p:spPr>
          <a:xfrm>
            <a:off x="1066800" y="4451350"/>
            <a:ext cx="1524000" cy="584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1600" b="1" dirty="0">
                <a:solidFill>
                  <a:srgbClr val="0033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民主评议得分（</a:t>
            </a:r>
            <a:r>
              <a:rPr lang="en-US" altLang="zh-CN" sz="1600" b="1" dirty="0">
                <a:solidFill>
                  <a:srgbClr val="0033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Y</a:t>
            </a:r>
            <a:r>
              <a:rPr lang="zh-CN" altLang="en-US" sz="1600" b="1" dirty="0">
                <a:solidFill>
                  <a:srgbClr val="0033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）</a:t>
            </a:r>
            <a:endParaRPr lang="zh-CN" altLang="en-US" sz="1600" b="1" dirty="0">
              <a:solidFill>
                <a:srgbClr val="00336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39" name="Text Box 12"/>
          <p:cNvSpPr txBox="1"/>
          <p:nvPr/>
        </p:nvSpPr>
        <p:spPr>
          <a:xfrm>
            <a:off x="1066800" y="2468563"/>
            <a:ext cx="1447800" cy="584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1600" b="1" dirty="0">
                <a:solidFill>
                  <a:srgbClr val="0033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家庭情况测评得分（</a:t>
            </a:r>
            <a:r>
              <a:rPr lang="en-US" altLang="zh-CN" sz="1600" b="1" dirty="0">
                <a:solidFill>
                  <a:srgbClr val="0033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X</a:t>
            </a:r>
            <a:r>
              <a:rPr lang="zh-CN" altLang="en-US" sz="1600" b="1" dirty="0">
                <a:solidFill>
                  <a:srgbClr val="0033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）</a:t>
            </a:r>
            <a:endParaRPr lang="zh-CN" altLang="en-US" sz="1600" b="1" dirty="0">
              <a:solidFill>
                <a:srgbClr val="00336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40" name="Line 13"/>
          <p:cNvSpPr/>
          <p:nvPr/>
        </p:nvSpPr>
        <p:spPr>
          <a:xfrm>
            <a:off x="2667000" y="2773363"/>
            <a:ext cx="9906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8441" name="Line 14"/>
          <p:cNvSpPr/>
          <p:nvPr/>
        </p:nvSpPr>
        <p:spPr>
          <a:xfrm>
            <a:off x="2667000" y="4754563"/>
            <a:ext cx="10668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8442" name="Rectangle 16"/>
          <p:cNvSpPr/>
          <p:nvPr/>
        </p:nvSpPr>
        <p:spPr>
          <a:xfrm>
            <a:off x="3643313" y="2428875"/>
            <a:ext cx="1447800" cy="2514600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43" name="Text Box 17"/>
          <p:cNvSpPr txBox="1"/>
          <p:nvPr/>
        </p:nvSpPr>
        <p:spPr>
          <a:xfrm>
            <a:off x="4038600" y="2908300"/>
            <a:ext cx="838200" cy="9239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rgbClr val="0033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异常情况分析</a:t>
            </a:r>
            <a:endParaRPr lang="zh-CN" altLang="en-US" b="1" dirty="0">
              <a:solidFill>
                <a:srgbClr val="00336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44" name="Line 22"/>
          <p:cNvSpPr/>
          <p:nvPr/>
        </p:nvSpPr>
        <p:spPr>
          <a:xfrm>
            <a:off x="5105400" y="3048000"/>
            <a:ext cx="11430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18445" name="Line 23"/>
          <p:cNvSpPr/>
          <p:nvPr/>
        </p:nvSpPr>
        <p:spPr>
          <a:xfrm>
            <a:off x="5105400" y="4343400"/>
            <a:ext cx="11430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18446" name="Rectangle 24"/>
          <p:cNvSpPr/>
          <p:nvPr/>
        </p:nvSpPr>
        <p:spPr>
          <a:xfrm>
            <a:off x="6248400" y="3786188"/>
            <a:ext cx="1752600" cy="1214437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1400" b="1" dirty="0">
                <a:solidFill>
                  <a:srgbClr val="0033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Ｘ、Ｙ严重相背离的</a:t>
            </a:r>
            <a:endParaRPr lang="en-US" altLang="zh-CN" sz="1400" b="1" dirty="0">
              <a:solidFill>
                <a:srgbClr val="00336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/>
            <a:r>
              <a:rPr lang="zh-CN" altLang="en-US" sz="1400" b="1" dirty="0">
                <a:solidFill>
                  <a:srgbClr val="0033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学校对其进行</a:t>
            </a:r>
            <a:endParaRPr lang="en-US" altLang="zh-CN" sz="1400" b="1" dirty="0">
              <a:solidFill>
                <a:srgbClr val="00336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/>
            <a:r>
              <a:rPr lang="zh-CN" altLang="en-US" sz="1400" b="1" dirty="0">
                <a:solidFill>
                  <a:srgbClr val="0033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重点调查认定</a:t>
            </a:r>
            <a:endParaRPr lang="zh-CN" altLang="en-US" sz="1400" b="1" dirty="0">
              <a:solidFill>
                <a:srgbClr val="00336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/>
            <a:endParaRPr lang="zh-CN" altLang="en-US" sz="1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47" name="Text Box 25"/>
          <p:cNvSpPr txBox="1"/>
          <p:nvPr/>
        </p:nvSpPr>
        <p:spPr>
          <a:xfrm>
            <a:off x="6324600" y="2743200"/>
            <a:ext cx="1600200" cy="4127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48" name="Rectangle 27"/>
          <p:cNvSpPr/>
          <p:nvPr/>
        </p:nvSpPr>
        <p:spPr>
          <a:xfrm>
            <a:off x="6248400" y="2590800"/>
            <a:ext cx="1524000" cy="838200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49" name="Text Box 28"/>
          <p:cNvSpPr txBox="1"/>
          <p:nvPr/>
        </p:nvSpPr>
        <p:spPr>
          <a:xfrm>
            <a:off x="6286500" y="2643188"/>
            <a:ext cx="1500188" cy="5222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1400" b="1" dirty="0">
                <a:solidFill>
                  <a:srgbClr val="0070C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Ｘ、Ｙ趋势一致的，评出结果</a:t>
            </a:r>
            <a:endParaRPr lang="en-US" altLang="zh-CN" sz="1400" b="1" dirty="0">
              <a:solidFill>
                <a:srgbClr val="0070C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50" name="Rectangle 20"/>
          <p:cNvSpPr/>
          <p:nvPr/>
        </p:nvSpPr>
        <p:spPr>
          <a:xfrm>
            <a:off x="1000125" y="285750"/>
            <a:ext cx="2655888" cy="584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/>
            <a:r>
              <a:rPr lang="zh-CN" altLang="en-US" sz="3200" b="1" dirty="0">
                <a:solidFill>
                  <a:srgbClr val="0070C0"/>
                </a:solidFill>
                <a:latin typeface="Arial" panose="020B0604020202020204" pitchFamily="34" charset="0"/>
                <a:ea typeface="宋体" panose="02010600030101010101" pitchFamily="2" charset="-122"/>
                <a:sym typeface="MS UI Gothic" panose="020B0600070205080204" pitchFamily="34" charset="-128"/>
              </a:rPr>
              <a:t>一．指标体系</a:t>
            </a:r>
            <a:endParaRPr lang="zh-CN" altLang="en-US" sz="3200" b="1" dirty="0">
              <a:solidFill>
                <a:srgbClr val="0070C0"/>
              </a:solidFill>
              <a:latin typeface="Arial" panose="020B0604020202020204" pitchFamily="34" charset="0"/>
              <a:ea typeface="宋体" panose="02010600030101010101" pitchFamily="2" charset="-122"/>
              <a:sym typeface="MS UI Gothic" panose="020B0600070205080204" pitchFamily="34" charset="-128"/>
            </a:endParaRPr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42" name="标题 17409"/>
          <p:cNvSpPr>
            <a:spLocks noChangeArrowheads="1"/>
          </p:cNvSpPr>
          <p:nvPr/>
        </p:nvSpPr>
        <p:spPr bwMode="auto">
          <a:xfrm>
            <a:off x="611188" y="549275"/>
            <a:ext cx="7775575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宋体" panose="02010600030101010101" pitchFamily="2" charset="-122"/>
              </a:rPr>
              <a:t>高校家庭经济困难学生认定院系核</a:t>
            </a:r>
            <a:r>
              <a:rPr kumimoji="0" lang="zh-CN" alt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宋体" panose="02010600030101010101" pitchFamily="2" charset="-122"/>
              </a:rPr>
              <a:t>实</a:t>
            </a:r>
            <a:r>
              <a:rPr kumimoji="0" lang="zh-CN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宋体" panose="02010600030101010101" pitchFamily="2" charset="-122"/>
              </a:rPr>
              <a:t>确认名单</a:t>
            </a:r>
            <a:endParaRPr kumimoji="0" lang="zh-CN" sz="1000" b="0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/>
              <a:ea typeface="宋体" panose="02010600030101010101" pitchFamily="2" charset="-122"/>
              <a:cs typeface="Times New Roman" panose="02020603050405020304"/>
            </a:endParaRPr>
          </a:p>
        </p:txBody>
      </p:sp>
      <p:sp>
        <p:nvSpPr>
          <p:cNvPr id="19458" name="标题 1"/>
          <p:cNvSpPr/>
          <p:nvPr/>
        </p:nvSpPr>
        <p:spPr>
          <a:xfrm>
            <a:off x="898525" y="-26987"/>
            <a:ext cx="7673975" cy="6858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r>
              <a:rPr lang="zh-CN" altLang="en-US" sz="25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一．指标体系</a:t>
            </a:r>
            <a:endParaRPr lang="zh-CN" altLang="en-US" sz="2500" b="1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714375" y="1285875"/>
          <a:ext cx="7572427" cy="2143140"/>
        </p:xfrm>
        <a:graphic>
          <a:graphicData uri="http://schemas.openxmlformats.org/drawingml/2006/table">
            <a:tbl>
              <a:tblPr/>
              <a:tblGrid>
                <a:gridCol w="428628"/>
                <a:gridCol w="715485"/>
                <a:gridCol w="759518"/>
                <a:gridCol w="739575"/>
                <a:gridCol w="908040"/>
                <a:gridCol w="682713"/>
                <a:gridCol w="666783"/>
                <a:gridCol w="1348928"/>
                <a:gridCol w="656543"/>
                <a:gridCol w="666214"/>
              </a:tblGrid>
              <a:tr h="4286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200" b="1" kern="0" dirty="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序号</a:t>
                      </a:r>
                      <a:endParaRPr lang="zh-CN" sz="1200" kern="100" dirty="0"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13740" marR="1374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200" b="1" kern="0" dirty="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班级</a:t>
                      </a:r>
                      <a:endParaRPr lang="zh-CN" sz="1200" kern="100" dirty="0"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13740" marR="1374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200" b="1" kern="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姓名</a:t>
                      </a:r>
                      <a:endParaRPr lang="zh-CN" sz="1200" kern="100"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13740" marR="1374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200" b="1" kern="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学号</a:t>
                      </a:r>
                      <a:endParaRPr lang="zh-CN" sz="1200" kern="100"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13740" marR="1374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1200" b="1" kern="0" dirty="0" smtClean="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家庭情况</a:t>
                      </a:r>
                      <a:r>
                        <a:rPr lang="zh-CN" sz="1200" b="1" kern="0" dirty="0" smtClean="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测评</a:t>
                      </a:r>
                      <a:r>
                        <a:rPr lang="zh-CN" sz="1200" b="1" kern="0" dirty="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得分</a:t>
                      </a:r>
                      <a:endParaRPr lang="zh-CN" sz="1200" kern="100" dirty="0"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13740" marR="1374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200" b="1" kern="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测评建议困难等次</a:t>
                      </a:r>
                      <a:endParaRPr lang="zh-CN" sz="1200" kern="100"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13740" marR="1374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1200" b="1" kern="0" dirty="0" smtClean="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民主</a:t>
                      </a:r>
                      <a:r>
                        <a:rPr lang="zh-CN" sz="1200" b="1" kern="0" dirty="0" smtClean="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评议</a:t>
                      </a:r>
                      <a:r>
                        <a:rPr lang="zh-CN" sz="1200" b="1" kern="0" dirty="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得分</a:t>
                      </a:r>
                      <a:endParaRPr lang="zh-CN" sz="1200" kern="100" dirty="0"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13740" marR="1374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200" b="1" kern="0" dirty="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综合评分（测评</a:t>
                      </a:r>
                      <a:r>
                        <a:rPr lang="en-US" sz="1200" b="1" kern="0" dirty="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+</a:t>
                      </a:r>
                      <a:r>
                        <a:rPr lang="zh-CN" sz="1200" b="1" kern="0" dirty="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评议）建议困难等次</a:t>
                      </a:r>
                      <a:endParaRPr lang="zh-CN" sz="1200" kern="100" dirty="0"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13740" marR="1374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200" b="1" kern="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院系确认困难等次</a:t>
                      </a:r>
                      <a:endParaRPr lang="zh-CN" sz="1200" kern="100"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13740" marR="1374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200" b="1" kern="0" dirty="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备注说明</a:t>
                      </a:r>
                      <a:endParaRPr lang="zh-CN" sz="1200" kern="100" dirty="0"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13740" marR="1374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200" kern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13740" marR="1374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200" kern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13740" marR="1374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200" kern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13740" marR="1374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200" kern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13740" marR="1374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200" kern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13740" marR="1374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200" kern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13740" marR="1374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200" kern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13740" marR="1374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200" kern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13740" marR="1374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200" kern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13740" marR="1374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200" kern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13740" marR="1374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200" kern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13740" marR="1374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en-US" sz="1200" kern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13740" marR="1374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en-US" sz="1200" kern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13740" marR="1374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en-US" sz="1200" kern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13740" marR="1374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en-US" sz="1200" kern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13740" marR="1374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en-US" sz="1200" kern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13740" marR="1374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en-US" sz="1200" kern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13740" marR="1374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en-US" sz="1200" kern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13740" marR="1374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en-US" sz="1200" kern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13740" marR="1374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en-US" sz="1200" kern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13740" marR="1374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200" kern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13740" marR="1374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en-US" sz="1200" kern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13740" marR="1374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en-US" sz="1200" kern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13740" marR="1374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en-US" sz="1200" kern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13740" marR="1374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en-US" sz="1200" kern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13740" marR="1374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en-US" sz="1200" kern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13740" marR="1374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en-US" sz="1200" kern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13740" marR="1374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en-US" sz="1200" kern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13740" marR="1374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en-US" sz="1200" kern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13740" marR="1374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en-US" sz="1200" kern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13740" marR="1374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200" kern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13740" marR="1374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en-US" sz="1200" kern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13740" marR="1374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en-US" sz="1200" kern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13740" marR="1374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en-US" sz="1200" kern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13740" marR="1374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en-US" sz="1200" kern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13740" marR="1374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en-US" sz="1200" kern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13740" marR="1374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en-US" sz="1200" kern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13740" marR="1374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en-US" sz="1200" kern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13740" marR="1374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en-US" sz="1200" kern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13740" marR="1374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en-US" sz="1200" kern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13740" marR="1374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200" kern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13740" marR="1374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en-US" sz="1200" kern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13740" marR="1374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en-US" sz="1200" kern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13740" marR="1374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en-US" sz="1200" kern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13740" marR="1374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en-US" sz="1200" kern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13740" marR="1374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en-US" sz="1200" kern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13740" marR="1374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en-US" sz="1200" kern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13740" marR="1374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en-US" sz="1200" kern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13740" marR="1374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en-US" sz="1200" kern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13740" marR="1374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en-US" sz="1200" kern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13740" marR="1374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200" kern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13740" marR="1374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en-US" sz="1200" kern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13740" marR="1374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en-US" sz="1200" kern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13740" marR="1374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en-US" sz="1200" kern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13740" marR="1374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en-US" sz="1200" kern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13740" marR="1374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en-US" sz="1200" kern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13740" marR="1374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en-US" sz="1200" kern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13740" marR="1374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en-US" sz="1200" kern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13740" marR="1374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en-US" sz="1200" kern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13740" marR="1374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en-US" sz="1200" kern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13740" marR="1374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9549" name="矩形 4"/>
          <p:cNvSpPr/>
          <p:nvPr/>
        </p:nvSpPr>
        <p:spPr>
          <a:xfrm>
            <a:off x="785813" y="3786188"/>
            <a:ext cx="7929562" cy="1784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说明：</a:t>
            </a:r>
            <a:r>
              <a:rPr lang="en-US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dirty="0">
                <a:latin typeface="Times New Roman" panose="02020603050405020304" pitchFamily="18" charset="0"/>
                <a:ea typeface="黑体" panose="02010609060101010101" pitchFamily="49" charset="-122"/>
              </a:rPr>
              <a:t>该名单是院系最后审核确认的困难学生及困难等级名单</a:t>
            </a:r>
            <a:endParaRPr lang="en-US" altLang="zh-CN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r>
              <a:rPr lang="en-US" altLang="zh-CN" dirty="0">
                <a:latin typeface="Times New Roman" panose="02020603050405020304" pitchFamily="18" charset="0"/>
                <a:ea typeface="黑体" panose="02010609060101010101" pitchFamily="49" charset="-122"/>
              </a:rPr>
              <a:t>               2.</a:t>
            </a:r>
            <a:r>
              <a:rPr lang="zh-CN" altLang="en-US" dirty="0">
                <a:latin typeface="Times New Roman" panose="02020603050405020304" pitchFamily="18" charset="0"/>
                <a:ea typeface="黑体" panose="02010609060101010101" pitchFamily="49" charset="-122"/>
              </a:rPr>
              <a:t>该名单是通过量化评价指标得分（客观）和民主评议得分（主观）相加，从高到低顺序排名。</a:t>
            </a:r>
            <a:endParaRPr lang="en-US" altLang="zh-CN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r>
              <a:rPr lang="en-US" altLang="zh-CN" dirty="0">
                <a:latin typeface="Times New Roman" panose="02020603050405020304" pitchFamily="18" charset="0"/>
                <a:ea typeface="黑体" panose="02010609060101010101" pitchFamily="49" charset="-122"/>
              </a:rPr>
              <a:t>            3.</a:t>
            </a:r>
            <a:r>
              <a:rPr lang="zh-CN" altLang="en-US" dirty="0">
                <a:latin typeface="Times New Roman" panose="02020603050405020304" pitchFamily="18" charset="0"/>
                <a:ea typeface="黑体" panose="02010609060101010101" pitchFamily="49" charset="-122"/>
              </a:rPr>
              <a:t>院系要对客观得分与主观得分严重相背离的学生进行重点审核，以家访、谈心、电话访谈等方式进行确认，需提供佐证材料</a:t>
            </a:r>
            <a:endParaRPr lang="en-US" altLang="zh-CN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endParaRPr lang="zh-CN" altLang="en-US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/>
          <p:cNvSpPr txBox="1"/>
          <p:nvPr/>
        </p:nvSpPr>
        <p:spPr>
          <a:xfrm>
            <a:off x="1706252" y="1183739"/>
            <a:ext cx="5730875" cy="23888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14925" b="1" smtClean="0">
                <a:blipFill>
                  <a:blip r:embed="rId1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F</a:t>
            </a:r>
            <a:r>
              <a:rPr lang="en-US" altLang="zh-CN" sz="14925" b="1" smtClean="0">
                <a:blipFill>
                  <a:blip r:embed="rId1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</a:t>
            </a:r>
            <a:r>
              <a:rPr lang="en-US" altLang="zh-CN" sz="14925" b="1" smtClean="0">
                <a:blipFill>
                  <a:blip r:embed="rId1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UR</a:t>
            </a:r>
            <a:endParaRPr lang="zh-CN" altLang="en-US" sz="14925" b="1" dirty="0">
              <a:blipFill>
                <a:blip r:embed="rId1"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4" name="chenying0907 13"/>
          <p:cNvGrpSpPr/>
          <p:nvPr/>
        </p:nvGrpSpPr>
        <p:grpSpPr>
          <a:xfrm>
            <a:off x="2945972" y="1605212"/>
            <a:ext cx="1458554" cy="1446886"/>
            <a:chOff x="1148299" y="972702"/>
            <a:chExt cx="4762500" cy="4724400"/>
          </a:xfrm>
        </p:grpSpPr>
        <p:sp>
          <p:nvSpPr>
            <p:cNvPr id="2" name="chenying0907 5"/>
            <p:cNvSpPr/>
            <p:nvPr/>
          </p:nvSpPr>
          <p:spPr bwMode="auto">
            <a:xfrm>
              <a:off x="2272249" y="972702"/>
              <a:ext cx="2409825" cy="882650"/>
            </a:xfrm>
            <a:custGeom>
              <a:avLst/>
              <a:gdLst>
                <a:gd name="T0" fmla="*/ 122 w 1518"/>
                <a:gd name="T1" fmla="*/ 390 h 556"/>
                <a:gd name="T2" fmla="*/ 98 w 1518"/>
                <a:gd name="T3" fmla="*/ 396 h 556"/>
                <a:gd name="T4" fmla="*/ 64 w 1518"/>
                <a:gd name="T5" fmla="*/ 392 h 556"/>
                <a:gd name="T6" fmla="*/ 34 w 1518"/>
                <a:gd name="T7" fmla="*/ 398 h 556"/>
                <a:gd name="T8" fmla="*/ 16 w 1518"/>
                <a:gd name="T9" fmla="*/ 414 h 556"/>
                <a:gd name="T10" fmla="*/ 2 w 1518"/>
                <a:gd name="T11" fmla="*/ 432 h 556"/>
                <a:gd name="T12" fmla="*/ 2 w 1518"/>
                <a:gd name="T13" fmla="*/ 466 h 556"/>
                <a:gd name="T14" fmla="*/ 20 w 1518"/>
                <a:gd name="T15" fmla="*/ 496 h 556"/>
                <a:gd name="T16" fmla="*/ 50 w 1518"/>
                <a:gd name="T17" fmla="*/ 516 h 556"/>
                <a:gd name="T18" fmla="*/ 72 w 1518"/>
                <a:gd name="T19" fmla="*/ 514 h 556"/>
                <a:gd name="T20" fmla="*/ 94 w 1518"/>
                <a:gd name="T21" fmla="*/ 504 h 556"/>
                <a:gd name="T22" fmla="*/ 114 w 1518"/>
                <a:gd name="T23" fmla="*/ 482 h 556"/>
                <a:gd name="T24" fmla="*/ 128 w 1518"/>
                <a:gd name="T25" fmla="*/ 450 h 556"/>
                <a:gd name="T26" fmla="*/ 146 w 1518"/>
                <a:gd name="T27" fmla="*/ 430 h 556"/>
                <a:gd name="T28" fmla="*/ 280 w 1518"/>
                <a:gd name="T29" fmla="*/ 556 h 556"/>
                <a:gd name="T30" fmla="*/ 384 w 1518"/>
                <a:gd name="T31" fmla="*/ 504 h 556"/>
                <a:gd name="T32" fmla="*/ 552 w 1518"/>
                <a:gd name="T33" fmla="*/ 450 h 556"/>
                <a:gd name="T34" fmla="*/ 732 w 1518"/>
                <a:gd name="T35" fmla="*/ 426 h 556"/>
                <a:gd name="T36" fmla="*/ 728 w 1518"/>
                <a:gd name="T37" fmla="*/ 392 h 556"/>
                <a:gd name="T38" fmla="*/ 708 w 1518"/>
                <a:gd name="T39" fmla="*/ 366 h 556"/>
                <a:gd name="T40" fmla="*/ 692 w 1518"/>
                <a:gd name="T41" fmla="*/ 324 h 556"/>
                <a:gd name="T42" fmla="*/ 692 w 1518"/>
                <a:gd name="T43" fmla="*/ 298 h 556"/>
                <a:gd name="T44" fmla="*/ 712 w 1518"/>
                <a:gd name="T45" fmla="*/ 246 h 556"/>
                <a:gd name="T46" fmla="*/ 726 w 1518"/>
                <a:gd name="T47" fmla="*/ 232 h 556"/>
                <a:gd name="T48" fmla="*/ 780 w 1518"/>
                <a:gd name="T49" fmla="*/ 214 h 556"/>
                <a:gd name="T50" fmla="*/ 804 w 1518"/>
                <a:gd name="T51" fmla="*/ 212 h 556"/>
                <a:gd name="T52" fmla="*/ 838 w 1518"/>
                <a:gd name="T53" fmla="*/ 222 h 556"/>
                <a:gd name="T54" fmla="*/ 864 w 1518"/>
                <a:gd name="T55" fmla="*/ 238 h 556"/>
                <a:gd name="T56" fmla="*/ 882 w 1518"/>
                <a:gd name="T57" fmla="*/ 262 h 556"/>
                <a:gd name="T58" fmla="*/ 894 w 1518"/>
                <a:gd name="T59" fmla="*/ 314 h 556"/>
                <a:gd name="T60" fmla="*/ 886 w 1518"/>
                <a:gd name="T61" fmla="*/ 350 h 556"/>
                <a:gd name="T62" fmla="*/ 870 w 1518"/>
                <a:gd name="T63" fmla="*/ 374 h 556"/>
                <a:gd name="T64" fmla="*/ 858 w 1518"/>
                <a:gd name="T65" fmla="*/ 426 h 556"/>
                <a:gd name="T66" fmla="*/ 976 w 1518"/>
                <a:gd name="T67" fmla="*/ 440 h 556"/>
                <a:gd name="T68" fmla="*/ 1146 w 1518"/>
                <a:gd name="T69" fmla="*/ 484 h 556"/>
                <a:gd name="T70" fmla="*/ 1304 w 1518"/>
                <a:gd name="T71" fmla="*/ 556 h 556"/>
                <a:gd name="T72" fmla="*/ 1364 w 1518"/>
                <a:gd name="T73" fmla="*/ 438 h 556"/>
                <a:gd name="T74" fmla="*/ 1330 w 1518"/>
                <a:gd name="T75" fmla="*/ 442 h 556"/>
                <a:gd name="T76" fmla="*/ 1288 w 1518"/>
                <a:gd name="T77" fmla="*/ 434 h 556"/>
                <a:gd name="T78" fmla="*/ 1264 w 1518"/>
                <a:gd name="T79" fmla="*/ 420 h 556"/>
                <a:gd name="T80" fmla="*/ 1232 w 1518"/>
                <a:gd name="T81" fmla="*/ 376 h 556"/>
                <a:gd name="T82" fmla="*/ 1228 w 1518"/>
                <a:gd name="T83" fmla="*/ 358 h 556"/>
                <a:gd name="T84" fmla="*/ 1238 w 1518"/>
                <a:gd name="T85" fmla="*/ 302 h 556"/>
                <a:gd name="T86" fmla="*/ 1250 w 1518"/>
                <a:gd name="T87" fmla="*/ 280 h 556"/>
                <a:gd name="T88" fmla="*/ 1274 w 1518"/>
                <a:gd name="T89" fmla="*/ 256 h 556"/>
                <a:gd name="T90" fmla="*/ 1304 w 1518"/>
                <a:gd name="T91" fmla="*/ 242 h 556"/>
                <a:gd name="T92" fmla="*/ 1332 w 1518"/>
                <a:gd name="T93" fmla="*/ 240 h 556"/>
                <a:gd name="T94" fmla="*/ 1384 w 1518"/>
                <a:gd name="T95" fmla="*/ 256 h 556"/>
                <a:gd name="T96" fmla="*/ 1410 w 1518"/>
                <a:gd name="T97" fmla="*/ 282 h 556"/>
                <a:gd name="T98" fmla="*/ 1424 w 1518"/>
                <a:gd name="T99" fmla="*/ 306 h 556"/>
                <a:gd name="T100" fmla="*/ 1436 w 1518"/>
                <a:gd name="T101" fmla="*/ 328 h 556"/>
                <a:gd name="T102" fmla="*/ 1476 w 1518"/>
                <a:gd name="T103" fmla="*/ 166 h 556"/>
                <a:gd name="T104" fmla="*/ 1350 w 1518"/>
                <a:gd name="T105" fmla="*/ 108 h 556"/>
                <a:gd name="T106" fmla="*/ 1218 w 1518"/>
                <a:gd name="T107" fmla="*/ 62 h 556"/>
                <a:gd name="T108" fmla="*/ 1080 w 1518"/>
                <a:gd name="T109" fmla="*/ 28 h 556"/>
                <a:gd name="T110" fmla="*/ 938 w 1518"/>
                <a:gd name="T111" fmla="*/ 6 h 556"/>
                <a:gd name="T112" fmla="*/ 792 w 1518"/>
                <a:gd name="T113" fmla="*/ 0 h 556"/>
                <a:gd name="T114" fmla="*/ 694 w 1518"/>
                <a:gd name="T115" fmla="*/ 2 h 556"/>
                <a:gd name="T116" fmla="*/ 550 w 1518"/>
                <a:gd name="T117" fmla="*/ 18 h 556"/>
                <a:gd name="T118" fmla="*/ 412 w 1518"/>
                <a:gd name="T119" fmla="*/ 48 h 556"/>
                <a:gd name="T120" fmla="*/ 278 w 1518"/>
                <a:gd name="T121" fmla="*/ 90 h 556"/>
                <a:gd name="T122" fmla="*/ 148 w 1518"/>
                <a:gd name="T123" fmla="*/ 144 h 556"/>
                <a:gd name="T124" fmla="*/ 66 w 1518"/>
                <a:gd name="T125" fmla="*/ 186 h 5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518" h="556">
                  <a:moveTo>
                    <a:pt x="66" y="186"/>
                  </a:moveTo>
                  <a:lnTo>
                    <a:pt x="170" y="364"/>
                  </a:lnTo>
                  <a:lnTo>
                    <a:pt x="122" y="390"/>
                  </a:lnTo>
                  <a:lnTo>
                    <a:pt x="122" y="390"/>
                  </a:lnTo>
                  <a:lnTo>
                    <a:pt x="110" y="394"/>
                  </a:lnTo>
                  <a:lnTo>
                    <a:pt x="98" y="396"/>
                  </a:lnTo>
                  <a:lnTo>
                    <a:pt x="74" y="394"/>
                  </a:lnTo>
                  <a:lnTo>
                    <a:pt x="74" y="394"/>
                  </a:lnTo>
                  <a:lnTo>
                    <a:pt x="64" y="392"/>
                  </a:lnTo>
                  <a:lnTo>
                    <a:pt x="54" y="392"/>
                  </a:lnTo>
                  <a:lnTo>
                    <a:pt x="44" y="394"/>
                  </a:lnTo>
                  <a:lnTo>
                    <a:pt x="34" y="398"/>
                  </a:lnTo>
                  <a:lnTo>
                    <a:pt x="34" y="398"/>
                  </a:lnTo>
                  <a:lnTo>
                    <a:pt x="24" y="406"/>
                  </a:lnTo>
                  <a:lnTo>
                    <a:pt x="16" y="414"/>
                  </a:lnTo>
                  <a:lnTo>
                    <a:pt x="8" y="422"/>
                  </a:lnTo>
                  <a:lnTo>
                    <a:pt x="2" y="432"/>
                  </a:lnTo>
                  <a:lnTo>
                    <a:pt x="2" y="432"/>
                  </a:lnTo>
                  <a:lnTo>
                    <a:pt x="0" y="442"/>
                  </a:lnTo>
                  <a:lnTo>
                    <a:pt x="0" y="454"/>
                  </a:lnTo>
                  <a:lnTo>
                    <a:pt x="2" y="466"/>
                  </a:lnTo>
                  <a:lnTo>
                    <a:pt x="10" y="482"/>
                  </a:lnTo>
                  <a:lnTo>
                    <a:pt x="10" y="482"/>
                  </a:lnTo>
                  <a:lnTo>
                    <a:pt x="20" y="496"/>
                  </a:lnTo>
                  <a:lnTo>
                    <a:pt x="30" y="506"/>
                  </a:lnTo>
                  <a:lnTo>
                    <a:pt x="40" y="512"/>
                  </a:lnTo>
                  <a:lnTo>
                    <a:pt x="50" y="516"/>
                  </a:lnTo>
                  <a:lnTo>
                    <a:pt x="50" y="516"/>
                  </a:lnTo>
                  <a:lnTo>
                    <a:pt x="60" y="516"/>
                  </a:lnTo>
                  <a:lnTo>
                    <a:pt x="72" y="514"/>
                  </a:lnTo>
                  <a:lnTo>
                    <a:pt x="82" y="510"/>
                  </a:lnTo>
                  <a:lnTo>
                    <a:pt x="94" y="504"/>
                  </a:lnTo>
                  <a:lnTo>
                    <a:pt x="94" y="504"/>
                  </a:lnTo>
                  <a:lnTo>
                    <a:pt x="102" y="498"/>
                  </a:lnTo>
                  <a:lnTo>
                    <a:pt x="110" y="492"/>
                  </a:lnTo>
                  <a:lnTo>
                    <a:pt x="114" y="482"/>
                  </a:lnTo>
                  <a:lnTo>
                    <a:pt x="118" y="472"/>
                  </a:lnTo>
                  <a:lnTo>
                    <a:pt x="118" y="472"/>
                  </a:lnTo>
                  <a:lnTo>
                    <a:pt x="128" y="450"/>
                  </a:lnTo>
                  <a:lnTo>
                    <a:pt x="136" y="440"/>
                  </a:lnTo>
                  <a:lnTo>
                    <a:pt x="146" y="430"/>
                  </a:lnTo>
                  <a:lnTo>
                    <a:pt x="146" y="430"/>
                  </a:lnTo>
                  <a:lnTo>
                    <a:pt x="146" y="428"/>
                  </a:lnTo>
                  <a:lnTo>
                    <a:pt x="192" y="404"/>
                  </a:lnTo>
                  <a:lnTo>
                    <a:pt x="280" y="556"/>
                  </a:lnTo>
                  <a:lnTo>
                    <a:pt x="280" y="556"/>
                  </a:lnTo>
                  <a:lnTo>
                    <a:pt x="330" y="528"/>
                  </a:lnTo>
                  <a:lnTo>
                    <a:pt x="384" y="504"/>
                  </a:lnTo>
                  <a:lnTo>
                    <a:pt x="438" y="484"/>
                  </a:lnTo>
                  <a:lnTo>
                    <a:pt x="496" y="466"/>
                  </a:lnTo>
                  <a:lnTo>
                    <a:pt x="552" y="450"/>
                  </a:lnTo>
                  <a:lnTo>
                    <a:pt x="612" y="440"/>
                  </a:lnTo>
                  <a:lnTo>
                    <a:pt x="670" y="430"/>
                  </a:lnTo>
                  <a:lnTo>
                    <a:pt x="732" y="426"/>
                  </a:lnTo>
                  <a:lnTo>
                    <a:pt x="732" y="400"/>
                  </a:lnTo>
                  <a:lnTo>
                    <a:pt x="732" y="400"/>
                  </a:lnTo>
                  <a:lnTo>
                    <a:pt x="728" y="392"/>
                  </a:lnTo>
                  <a:lnTo>
                    <a:pt x="716" y="376"/>
                  </a:lnTo>
                  <a:lnTo>
                    <a:pt x="716" y="376"/>
                  </a:lnTo>
                  <a:lnTo>
                    <a:pt x="708" y="366"/>
                  </a:lnTo>
                  <a:lnTo>
                    <a:pt x="700" y="350"/>
                  </a:lnTo>
                  <a:lnTo>
                    <a:pt x="694" y="334"/>
                  </a:lnTo>
                  <a:lnTo>
                    <a:pt x="692" y="324"/>
                  </a:lnTo>
                  <a:lnTo>
                    <a:pt x="692" y="314"/>
                  </a:lnTo>
                  <a:lnTo>
                    <a:pt x="692" y="314"/>
                  </a:lnTo>
                  <a:lnTo>
                    <a:pt x="692" y="298"/>
                  </a:lnTo>
                  <a:lnTo>
                    <a:pt x="696" y="280"/>
                  </a:lnTo>
                  <a:lnTo>
                    <a:pt x="702" y="262"/>
                  </a:lnTo>
                  <a:lnTo>
                    <a:pt x="712" y="246"/>
                  </a:lnTo>
                  <a:lnTo>
                    <a:pt x="712" y="246"/>
                  </a:lnTo>
                  <a:lnTo>
                    <a:pt x="720" y="240"/>
                  </a:lnTo>
                  <a:lnTo>
                    <a:pt x="726" y="232"/>
                  </a:lnTo>
                  <a:lnTo>
                    <a:pt x="746" y="222"/>
                  </a:lnTo>
                  <a:lnTo>
                    <a:pt x="768" y="216"/>
                  </a:lnTo>
                  <a:lnTo>
                    <a:pt x="780" y="214"/>
                  </a:lnTo>
                  <a:lnTo>
                    <a:pt x="792" y="212"/>
                  </a:lnTo>
                  <a:lnTo>
                    <a:pt x="792" y="212"/>
                  </a:lnTo>
                  <a:lnTo>
                    <a:pt x="804" y="212"/>
                  </a:lnTo>
                  <a:lnTo>
                    <a:pt x="816" y="214"/>
                  </a:lnTo>
                  <a:lnTo>
                    <a:pt x="828" y="218"/>
                  </a:lnTo>
                  <a:lnTo>
                    <a:pt x="838" y="222"/>
                  </a:lnTo>
                  <a:lnTo>
                    <a:pt x="848" y="226"/>
                  </a:lnTo>
                  <a:lnTo>
                    <a:pt x="858" y="232"/>
                  </a:lnTo>
                  <a:lnTo>
                    <a:pt x="864" y="238"/>
                  </a:lnTo>
                  <a:lnTo>
                    <a:pt x="872" y="246"/>
                  </a:lnTo>
                  <a:lnTo>
                    <a:pt x="872" y="246"/>
                  </a:lnTo>
                  <a:lnTo>
                    <a:pt x="882" y="262"/>
                  </a:lnTo>
                  <a:lnTo>
                    <a:pt x="888" y="280"/>
                  </a:lnTo>
                  <a:lnTo>
                    <a:pt x="892" y="298"/>
                  </a:lnTo>
                  <a:lnTo>
                    <a:pt x="894" y="314"/>
                  </a:lnTo>
                  <a:lnTo>
                    <a:pt x="894" y="314"/>
                  </a:lnTo>
                  <a:lnTo>
                    <a:pt x="890" y="334"/>
                  </a:lnTo>
                  <a:lnTo>
                    <a:pt x="886" y="350"/>
                  </a:lnTo>
                  <a:lnTo>
                    <a:pt x="878" y="364"/>
                  </a:lnTo>
                  <a:lnTo>
                    <a:pt x="870" y="374"/>
                  </a:lnTo>
                  <a:lnTo>
                    <a:pt x="870" y="374"/>
                  </a:lnTo>
                  <a:lnTo>
                    <a:pt x="860" y="390"/>
                  </a:lnTo>
                  <a:lnTo>
                    <a:pt x="858" y="396"/>
                  </a:lnTo>
                  <a:lnTo>
                    <a:pt x="858" y="426"/>
                  </a:lnTo>
                  <a:lnTo>
                    <a:pt x="858" y="426"/>
                  </a:lnTo>
                  <a:lnTo>
                    <a:pt x="918" y="432"/>
                  </a:lnTo>
                  <a:lnTo>
                    <a:pt x="976" y="440"/>
                  </a:lnTo>
                  <a:lnTo>
                    <a:pt x="1034" y="452"/>
                  </a:lnTo>
                  <a:lnTo>
                    <a:pt x="1092" y="466"/>
                  </a:lnTo>
                  <a:lnTo>
                    <a:pt x="1146" y="484"/>
                  </a:lnTo>
                  <a:lnTo>
                    <a:pt x="1202" y="506"/>
                  </a:lnTo>
                  <a:lnTo>
                    <a:pt x="1254" y="528"/>
                  </a:lnTo>
                  <a:lnTo>
                    <a:pt x="1304" y="556"/>
                  </a:lnTo>
                  <a:lnTo>
                    <a:pt x="1372" y="438"/>
                  </a:lnTo>
                  <a:lnTo>
                    <a:pt x="1372" y="438"/>
                  </a:lnTo>
                  <a:lnTo>
                    <a:pt x="1364" y="438"/>
                  </a:lnTo>
                  <a:lnTo>
                    <a:pt x="1346" y="440"/>
                  </a:lnTo>
                  <a:lnTo>
                    <a:pt x="1346" y="440"/>
                  </a:lnTo>
                  <a:lnTo>
                    <a:pt x="1330" y="442"/>
                  </a:lnTo>
                  <a:lnTo>
                    <a:pt x="1314" y="442"/>
                  </a:lnTo>
                  <a:lnTo>
                    <a:pt x="1298" y="438"/>
                  </a:lnTo>
                  <a:lnTo>
                    <a:pt x="1288" y="434"/>
                  </a:lnTo>
                  <a:lnTo>
                    <a:pt x="1280" y="430"/>
                  </a:lnTo>
                  <a:lnTo>
                    <a:pt x="1280" y="430"/>
                  </a:lnTo>
                  <a:lnTo>
                    <a:pt x="1264" y="420"/>
                  </a:lnTo>
                  <a:lnTo>
                    <a:pt x="1252" y="408"/>
                  </a:lnTo>
                  <a:lnTo>
                    <a:pt x="1240" y="394"/>
                  </a:lnTo>
                  <a:lnTo>
                    <a:pt x="1232" y="376"/>
                  </a:lnTo>
                  <a:lnTo>
                    <a:pt x="1232" y="376"/>
                  </a:lnTo>
                  <a:lnTo>
                    <a:pt x="1228" y="368"/>
                  </a:lnTo>
                  <a:lnTo>
                    <a:pt x="1228" y="358"/>
                  </a:lnTo>
                  <a:lnTo>
                    <a:pt x="1228" y="336"/>
                  </a:lnTo>
                  <a:lnTo>
                    <a:pt x="1232" y="314"/>
                  </a:lnTo>
                  <a:lnTo>
                    <a:pt x="1238" y="302"/>
                  </a:lnTo>
                  <a:lnTo>
                    <a:pt x="1244" y="292"/>
                  </a:lnTo>
                  <a:lnTo>
                    <a:pt x="1244" y="292"/>
                  </a:lnTo>
                  <a:lnTo>
                    <a:pt x="1250" y="280"/>
                  </a:lnTo>
                  <a:lnTo>
                    <a:pt x="1258" y="272"/>
                  </a:lnTo>
                  <a:lnTo>
                    <a:pt x="1266" y="264"/>
                  </a:lnTo>
                  <a:lnTo>
                    <a:pt x="1274" y="256"/>
                  </a:lnTo>
                  <a:lnTo>
                    <a:pt x="1284" y="250"/>
                  </a:lnTo>
                  <a:lnTo>
                    <a:pt x="1294" y="246"/>
                  </a:lnTo>
                  <a:lnTo>
                    <a:pt x="1304" y="242"/>
                  </a:lnTo>
                  <a:lnTo>
                    <a:pt x="1312" y="240"/>
                  </a:lnTo>
                  <a:lnTo>
                    <a:pt x="1312" y="240"/>
                  </a:lnTo>
                  <a:lnTo>
                    <a:pt x="1332" y="240"/>
                  </a:lnTo>
                  <a:lnTo>
                    <a:pt x="1350" y="242"/>
                  </a:lnTo>
                  <a:lnTo>
                    <a:pt x="1368" y="248"/>
                  </a:lnTo>
                  <a:lnTo>
                    <a:pt x="1384" y="256"/>
                  </a:lnTo>
                  <a:lnTo>
                    <a:pt x="1384" y="256"/>
                  </a:lnTo>
                  <a:lnTo>
                    <a:pt x="1398" y="268"/>
                  </a:lnTo>
                  <a:lnTo>
                    <a:pt x="1410" y="282"/>
                  </a:lnTo>
                  <a:lnTo>
                    <a:pt x="1418" y="294"/>
                  </a:lnTo>
                  <a:lnTo>
                    <a:pt x="1424" y="306"/>
                  </a:lnTo>
                  <a:lnTo>
                    <a:pt x="1424" y="306"/>
                  </a:lnTo>
                  <a:lnTo>
                    <a:pt x="1430" y="324"/>
                  </a:lnTo>
                  <a:lnTo>
                    <a:pt x="1434" y="328"/>
                  </a:lnTo>
                  <a:lnTo>
                    <a:pt x="1436" y="328"/>
                  </a:lnTo>
                  <a:lnTo>
                    <a:pt x="1518" y="186"/>
                  </a:lnTo>
                  <a:lnTo>
                    <a:pt x="1518" y="186"/>
                  </a:lnTo>
                  <a:lnTo>
                    <a:pt x="1476" y="166"/>
                  </a:lnTo>
                  <a:lnTo>
                    <a:pt x="1436" y="144"/>
                  </a:lnTo>
                  <a:lnTo>
                    <a:pt x="1394" y="126"/>
                  </a:lnTo>
                  <a:lnTo>
                    <a:pt x="1350" y="108"/>
                  </a:lnTo>
                  <a:lnTo>
                    <a:pt x="1308" y="90"/>
                  </a:lnTo>
                  <a:lnTo>
                    <a:pt x="1262" y="76"/>
                  </a:lnTo>
                  <a:lnTo>
                    <a:pt x="1218" y="62"/>
                  </a:lnTo>
                  <a:lnTo>
                    <a:pt x="1172" y="48"/>
                  </a:lnTo>
                  <a:lnTo>
                    <a:pt x="1128" y="38"/>
                  </a:lnTo>
                  <a:lnTo>
                    <a:pt x="1080" y="28"/>
                  </a:lnTo>
                  <a:lnTo>
                    <a:pt x="1034" y="18"/>
                  </a:lnTo>
                  <a:lnTo>
                    <a:pt x="986" y="12"/>
                  </a:lnTo>
                  <a:lnTo>
                    <a:pt x="938" y="6"/>
                  </a:lnTo>
                  <a:lnTo>
                    <a:pt x="890" y="2"/>
                  </a:lnTo>
                  <a:lnTo>
                    <a:pt x="842" y="0"/>
                  </a:lnTo>
                  <a:lnTo>
                    <a:pt x="792" y="0"/>
                  </a:lnTo>
                  <a:lnTo>
                    <a:pt x="792" y="0"/>
                  </a:lnTo>
                  <a:lnTo>
                    <a:pt x="742" y="0"/>
                  </a:lnTo>
                  <a:lnTo>
                    <a:pt x="694" y="2"/>
                  </a:lnTo>
                  <a:lnTo>
                    <a:pt x="646" y="6"/>
                  </a:lnTo>
                  <a:lnTo>
                    <a:pt x="598" y="12"/>
                  </a:lnTo>
                  <a:lnTo>
                    <a:pt x="550" y="18"/>
                  </a:lnTo>
                  <a:lnTo>
                    <a:pt x="504" y="28"/>
                  </a:lnTo>
                  <a:lnTo>
                    <a:pt x="458" y="38"/>
                  </a:lnTo>
                  <a:lnTo>
                    <a:pt x="412" y="48"/>
                  </a:lnTo>
                  <a:lnTo>
                    <a:pt x="366" y="62"/>
                  </a:lnTo>
                  <a:lnTo>
                    <a:pt x="322" y="76"/>
                  </a:lnTo>
                  <a:lnTo>
                    <a:pt x="278" y="90"/>
                  </a:lnTo>
                  <a:lnTo>
                    <a:pt x="234" y="108"/>
                  </a:lnTo>
                  <a:lnTo>
                    <a:pt x="190" y="126"/>
                  </a:lnTo>
                  <a:lnTo>
                    <a:pt x="148" y="144"/>
                  </a:lnTo>
                  <a:lnTo>
                    <a:pt x="108" y="166"/>
                  </a:lnTo>
                  <a:lnTo>
                    <a:pt x="66" y="186"/>
                  </a:lnTo>
                  <a:lnTo>
                    <a:pt x="66" y="186"/>
                  </a:lnTo>
                  <a:close/>
                </a:path>
              </a:pathLst>
            </a:custGeom>
            <a:blipFill>
              <a:blip r:embed="rId2" cstate="print"/>
              <a:stretch>
                <a:fillRect/>
              </a:stretch>
            </a:blip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>
                <a:blipFill>
                  <a:blip r:embed="rId1"/>
                  <a:stretch>
                    <a:fillRect/>
                  </a:stretch>
                </a:blipFill>
              </a:endParaRPr>
            </a:p>
          </p:txBody>
        </p:sp>
        <p:sp>
          <p:nvSpPr>
            <p:cNvPr id="3" name="chenying0907 6"/>
            <p:cNvSpPr/>
            <p:nvPr/>
          </p:nvSpPr>
          <p:spPr bwMode="auto">
            <a:xfrm>
              <a:off x="1148299" y="1306077"/>
              <a:ext cx="1504950" cy="2311400"/>
            </a:xfrm>
            <a:custGeom>
              <a:avLst/>
              <a:gdLst>
                <a:gd name="T0" fmla="*/ 872 w 948"/>
                <a:gd name="T1" fmla="*/ 260 h 1456"/>
                <a:gd name="T2" fmla="*/ 858 w 948"/>
                <a:gd name="T3" fmla="*/ 292 h 1456"/>
                <a:gd name="T4" fmla="*/ 830 w 948"/>
                <a:gd name="T5" fmla="*/ 324 h 1456"/>
                <a:gd name="T6" fmla="*/ 806 w 948"/>
                <a:gd name="T7" fmla="*/ 338 h 1456"/>
                <a:gd name="T8" fmla="*/ 752 w 948"/>
                <a:gd name="T9" fmla="*/ 344 h 1456"/>
                <a:gd name="T10" fmla="*/ 732 w 948"/>
                <a:gd name="T11" fmla="*/ 338 h 1456"/>
                <a:gd name="T12" fmla="*/ 690 w 948"/>
                <a:gd name="T13" fmla="*/ 302 h 1456"/>
                <a:gd name="T14" fmla="*/ 678 w 948"/>
                <a:gd name="T15" fmla="*/ 280 h 1456"/>
                <a:gd name="T16" fmla="*/ 668 w 948"/>
                <a:gd name="T17" fmla="*/ 246 h 1456"/>
                <a:gd name="T18" fmla="*/ 670 w 948"/>
                <a:gd name="T19" fmla="*/ 216 h 1456"/>
                <a:gd name="T20" fmla="*/ 682 w 948"/>
                <a:gd name="T21" fmla="*/ 188 h 1456"/>
                <a:gd name="T22" fmla="*/ 724 w 948"/>
                <a:gd name="T23" fmla="*/ 154 h 1456"/>
                <a:gd name="T24" fmla="*/ 758 w 948"/>
                <a:gd name="T25" fmla="*/ 144 h 1456"/>
                <a:gd name="T26" fmla="*/ 786 w 948"/>
                <a:gd name="T27" fmla="*/ 144 h 1456"/>
                <a:gd name="T28" fmla="*/ 818 w 948"/>
                <a:gd name="T29" fmla="*/ 142 h 1456"/>
                <a:gd name="T30" fmla="*/ 696 w 948"/>
                <a:gd name="T31" fmla="*/ 24 h 1456"/>
                <a:gd name="T32" fmla="*/ 580 w 948"/>
                <a:gd name="T33" fmla="*/ 106 h 1456"/>
                <a:gd name="T34" fmla="*/ 472 w 948"/>
                <a:gd name="T35" fmla="*/ 198 h 1456"/>
                <a:gd name="T36" fmla="*/ 374 w 948"/>
                <a:gd name="T37" fmla="*/ 298 h 1456"/>
                <a:gd name="T38" fmla="*/ 286 w 948"/>
                <a:gd name="T39" fmla="*/ 408 h 1456"/>
                <a:gd name="T40" fmla="*/ 208 w 948"/>
                <a:gd name="T41" fmla="*/ 526 h 1456"/>
                <a:gd name="T42" fmla="*/ 142 w 948"/>
                <a:gd name="T43" fmla="*/ 650 h 1456"/>
                <a:gd name="T44" fmla="*/ 86 w 948"/>
                <a:gd name="T45" fmla="*/ 782 h 1456"/>
                <a:gd name="T46" fmla="*/ 44 w 948"/>
                <a:gd name="T47" fmla="*/ 918 h 1456"/>
                <a:gd name="T48" fmla="*/ 16 w 948"/>
                <a:gd name="T49" fmla="*/ 1060 h 1456"/>
                <a:gd name="T50" fmla="*/ 2 w 948"/>
                <a:gd name="T51" fmla="*/ 1206 h 1456"/>
                <a:gd name="T52" fmla="*/ 208 w 948"/>
                <a:gd name="T53" fmla="*/ 1312 h 1456"/>
                <a:gd name="T54" fmla="*/ 200 w 948"/>
                <a:gd name="T55" fmla="*/ 1336 h 1456"/>
                <a:gd name="T56" fmla="*/ 182 w 948"/>
                <a:gd name="T57" fmla="*/ 1364 h 1456"/>
                <a:gd name="T58" fmla="*/ 172 w 948"/>
                <a:gd name="T59" fmla="*/ 1392 h 1456"/>
                <a:gd name="T60" fmla="*/ 174 w 948"/>
                <a:gd name="T61" fmla="*/ 1416 h 1456"/>
                <a:gd name="T62" fmla="*/ 184 w 948"/>
                <a:gd name="T63" fmla="*/ 1436 h 1456"/>
                <a:gd name="T64" fmla="*/ 214 w 948"/>
                <a:gd name="T65" fmla="*/ 1454 h 1456"/>
                <a:gd name="T66" fmla="*/ 250 w 948"/>
                <a:gd name="T67" fmla="*/ 1454 h 1456"/>
                <a:gd name="T68" fmla="*/ 280 w 948"/>
                <a:gd name="T69" fmla="*/ 1436 h 1456"/>
                <a:gd name="T70" fmla="*/ 290 w 948"/>
                <a:gd name="T71" fmla="*/ 1418 h 1456"/>
                <a:gd name="T72" fmla="*/ 294 w 948"/>
                <a:gd name="T73" fmla="*/ 1394 h 1456"/>
                <a:gd name="T74" fmla="*/ 284 w 948"/>
                <a:gd name="T75" fmla="*/ 1366 h 1456"/>
                <a:gd name="T76" fmla="*/ 264 w 948"/>
                <a:gd name="T77" fmla="*/ 1338 h 1456"/>
                <a:gd name="T78" fmla="*/ 254 w 948"/>
                <a:gd name="T79" fmla="*/ 1312 h 1456"/>
                <a:gd name="T80" fmla="*/ 436 w 948"/>
                <a:gd name="T81" fmla="*/ 1256 h 1456"/>
                <a:gd name="T82" fmla="*/ 444 w 948"/>
                <a:gd name="T83" fmla="*/ 1134 h 1456"/>
                <a:gd name="T84" fmla="*/ 484 w 948"/>
                <a:gd name="T85" fmla="*/ 960 h 1456"/>
                <a:gd name="T86" fmla="*/ 550 w 948"/>
                <a:gd name="T87" fmla="*/ 798 h 1456"/>
                <a:gd name="T88" fmla="*/ 520 w 948"/>
                <a:gd name="T89" fmla="*/ 786 h 1456"/>
                <a:gd name="T90" fmla="*/ 486 w 948"/>
                <a:gd name="T91" fmla="*/ 790 h 1456"/>
                <a:gd name="T92" fmla="*/ 442 w 948"/>
                <a:gd name="T93" fmla="*/ 784 h 1456"/>
                <a:gd name="T94" fmla="*/ 418 w 948"/>
                <a:gd name="T95" fmla="*/ 770 h 1456"/>
                <a:gd name="T96" fmla="*/ 384 w 948"/>
                <a:gd name="T97" fmla="*/ 726 h 1456"/>
                <a:gd name="T98" fmla="*/ 380 w 948"/>
                <a:gd name="T99" fmla="*/ 706 h 1456"/>
                <a:gd name="T100" fmla="*/ 390 w 948"/>
                <a:gd name="T101" fmla="*/ 652 h 1456"/>
                <a:gd name="T102" fmla="*/ 402 w 948"/>
                <a:gd name="T103" fmla="*/ 630 h 1456"/>
                <a:gd name="T104" fmla="*/ 426 w 948"/>
                <a:gd name="T105" fmla="*/ 604 h 1456"/>
                <a:gd name="T106" fmla="*/ 454 w 948"/>
                <a:gd name="T107" fmla="*/ 590 h 1456"/>
                <a:gd name="T108" fmla="*/ 484 w 948"/>
                <a:gd name="T109" fmla="*/ 588 h 1456"/>
                <a:gd name="T110" fmla="*/ 534 w 948"/>
                <a:gd name="T111" fmla="*/ 604 h 1456"/>
                <a:gd name="T112" fmla="*/ 560 w 948"/>
                <a:gd name="T113" fmla="*/ 628 h 1456"/>
                <a:gd name="T114" fmla="*/ 576 w 948"/>
                <a:gd name="T115" fmla="*/ 654 h 1456"/>
                <a:gd name="T116" fmla="*/ 612 w 948"/>
                <a:gd name="T117" fmla="*/ 690 h 1456"/>
                <a:gd name="T118" fmla="*/ 682 w 948"/>
                <a:gd name="T119" fmla="*/ 596 h 1456"/>
                <a:gd name="T120" fmla="*/ 806 w 948"/>
                <a:gd name="T121" fmla="*/ 472 h 1456"/>
                <a:gd name="T122" fmla="*/ 948 w 948"/>
                <a:gd name="T123" fmla="*/ 368 h 1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48" h="1456">
                  <a:moveTo>
                    <a:pt x="876" y="252"/>
                  </a:moveTo>
                  <a:lnTo>
                    <a:pt x="876" y="252"/>
                  </a:lnTo>
                  <a:lnTo>
                    <a:pt x="872" y="260"/>
                  </a:lnTo>
                  <a:lnTo>
                    <a:pt x="864" y="278"/>
                  </a:lnTo>
                  <a:lnTo>
                    <a:pt x="864" y="278"/>
                  </a:lnTo>
                  <a:lnTo>
                    <a:pt x="858" y="292"/>
                  </a:lnTo>
                  <a:lnTo>
                    <a:pt x="848" y="306"/>
                  </a:lnTo>
                  <a:lnTo>
                    <a:pt x="838" y="318"/>
                  </a:lnTo>
                  <a:lnTo>
                    <a:pt x="830" y="324"/>
                  </a:lnTo>
                  <a:lnTo>
                    <a:pt x="822" y="330"/>
                  </a:lnTo>
                  <a:lnTo>
                    <a:pt x="822" y="330"/>
                  </a:lnTo>
                  <a:lnTo>
                    <a:pt x="806" y="338"/>
                  </a:lnTo>
                  <a:lnTo>
                    <a:pt x="788" y="344"/>
                  </a:lnTo>
                  <a:lnTo>
                    <a:pt x="770" y="346"/>
                  </a:lnTo>
                  <a:lnTo>
                    <a:pt x="752" y="344"/>
                  </a:lnTo>
                  <a:lnTo>
                    <a:pt x="752" y="344"/>
                  </a:lnTo>
                  <a:lnTo>
                    <a:pt x="742" y="342"/>
                  </a:lnTo>
                  <a:lnTo>
                    <a:pt x="732" y="338"/>
                  </a:lnTo>
                  <a:lnTo>
                    <a:pt x="714" y="328"/>
                  </a:lnTo>
                  <a:lnTo>
                    <a:pt x="698" y="312"/>
                  </a:lnTo>
                  <a:lnTo>
                    <a:pt x="690" y="302"/>
                  </a:lnTo>
                  <a:lnTo>
                    <a:pt x="684" y="292"/>
                  </a:lnTo>
                  <a:lnTo>
                    <a:pt x="684" y="292"/>
                  </a:lnTo>
                  <a:lnTo>
                    <a:pt x="678" y="280"/>
                  </a:lnTo>
                  <a:lnTo>
                    <a:pt x="674" y="270"/>
                  </a:lnTo>
                  <a:lnTo>
                    <a:pt x="670" y="258"/>
                  </a:lnTo>
                  <a:lnTo>
                    <a:pt x="668" y="246"/>
                  </a:lnTo>
                  <a:lnTo>
                    <a:pt x="668" y="236"/>
                  </a:lnTo>
                  <a:lnTo>
                    <a:pt x="668" y="226"/>
                  </a:lnTo>
                  <a:lnTo>
                    <a:pt x="670" y="216"/>
                  </a:lnTo>
                  <a:lnTo>
                    <a:pt x="674" y="206"/>
                  </a:lnTo>
                  <a:lnTo>
                    <a:pt x="674" y="206"/>
                  </a:lnTo>
                  <a:lnTo>
                    <a:pt x="682" y="188"/>
                  </a:lnTo>
                  <a:lnTo>
                    <a:pt x="694" y="174"/>
                  </a:lnTo>
                  <a:lnTo>
                    <a:pt x="708" y="162"/>
                  </a:lnTo>
                  <a:lnTo>
                    <a:pt x="724" y="154"/>
                  </a:lnTo>
                  <a:lnTo>
                    <a:pt x="724" y="154"/>
                  </a:lnTo>
                  <a:lnTo>
                    <a:pt x="740" y="146"/>
                  </a:lnTo>
                  <a:lnTo>
                    <a:pt x="758" y="144"/>
                  </a:lnTo>
                  <a:lnTo>
                    <a:pt x="772" y="142"/>
                  </a:lnTo>
                  <a:lnTo>
                    <a:pt x="786" y="144"/>
                  </a:lnTo>
                  <a:lnTo>
                    <a:pt x="786" y="144"/>
                  </a:lnTo>
                  <a:lnTo>
                    <a:pt x="804" y="146"/>
                  </a:lnTo>
                  <a:lnTo>
                    <a:pt x="810" y="146"/>
                  </a:lnTo>
                  <a:lnTo>
                    <a:pt x="818" y="142"/>
                  </a:lnTo>
                  <a:lnTo>
                    <a:pt x="736" y="0"/>
                  </a:lnTo>
                  <a:lnTo>
                    <a:pt x="736" y="0"/>
                  </a:lnTo>
                  <a:lnTo>
                    <a:pt x="696" y="24"/>
                  </a:lnTo>
                  <a:lnTo>
                    <a:pt x="656" y="50"/>
                  </a:lnTo>
                  <a:lnTo>
                    <a:pt x="618" y="78"/>
                  </a:lnTo>
                  <a:lnTo>
                    <a:pt x="580" y="106"/>
                  </a:lnTo>
                  <a:lnTo>
                    <a:pt x="542" y="136"/>
                  </a:lnTo>
                  <a:lnTo>
                    <a:pt x="508" y="166"/>
                  </a:lnTo>
                  <a:lnTo>
                    <a:pt x="472" y="198"/>
                  </a:lnTo>
                  <a:lnTo>
                    <a:pt x="438" y="230"/>
                  </a:lnTo>
                  <a:lnTo>
                    <a:pt x="406" y="264"/>
                  </a:lnTo>
                  <a:lnTo>
                    <a:pt x="374" y="298"/>
                  </a:lnTo>
                  <a:lnTo>
                    <a:pt x="344" y="334"/>
                  </a:lnTo>
                  <a:lnTo>
                    <a:pt x="314" y="370"/>
                  </a:lnTo>
                  <a:lnTo>
                    <a:pt x="286" y="408"/>
                  </a:lnTo>
                  <a:lnTo>
                    <a:pt x="258" y="446"/>
                  </a:lnTo>
                  <a:lnTo>
                    <a:pt x="232" y="486"/>
                  </a:lnTo>
                  <a:lnTo>
                    <a:pt x="208" y="526"/>
                  </a:lnTo>
                  <a:lnTo>
                    <a:pt x="184" y="566"/>
                  </a:lnTo>
                  <a:lnTo>
                    <a:pt x="162" y="608"/>
                  </a:lnTo>
                  <a:lnTo>
                    <a:pt x="142" y="650"/>
                  </a:lnTo>
                  <a:lnTo>
                    <a:pt x="122" y="694"/>
                  </a:lnTo>
                  <a:lnTo>
                    <a:pt x="104" y="738"/>
                  </a:lnTo>
                  <a:lnTo>
                    <a:pt x="86" y="782"/>
                  </a:lnTo>
                  <a:lnTo>
                    <a:pt x="72" y="828"/>
                  </a:lnTo>
                  <a:lnTo>
                    <a:pt x="58" y="872"/>
                  </a:lnTo>
                  <a:lnTo>
                    <a:pt x="44" y="918"/>
                  </a:lnTo>
                  <a:lnTo>
                    <a:pt x="34" y="966"/>
                  </a:lnTo>
                  <a:lnTo>
                    <a:pt x="24" y="1012"/>
                  </a:lnTo>
                  <a:lnTo>
                    <a:pt x="16" y="1060"/>
                  </a:lnTo>
                  <a:lnTo>
                    <a:pt x="10" y="1108"/>
                  </a:lnTo>
                  <a:lnTo>
                    <a:pt x="4" y="1158"/>
                  </a:lnTo>
                  <a:lnTo>
                    <a:pt x="2" y="1206"/>
                  </a:lnTo>
                  <a:lnTo>
                    <a:pt x="0" y="1256"/>
                  </a:lnTo>
                  <a:lnTo>
                    <a:pt x="210" y="1256"/>
                  </a:lnTo>
                  <a:lnTo>
                    <a:pt x="208" y="1312"/>
                  </a:lnTo>
                  <a:lnTo>
                    <a:pt x="208" y="1312"/>
                  </a:lnTo>
                  <a:lnTo>
                    <a:pt x="206" y="1326"/>
                  </a:lnTo>
                  <a:lnTo>
                    <a:pt x="200" y="1336"/>
                  </a:lnTo>
                  <a:lnTo>
                    <a:pt x="188" y="1356"/>
                  </a:lnTo>
                  <a:lnTo>
                    <a:pt x="188" y="1356"/>
                  </a:lnTo>
                  <a:lnTo>
                    <a:pt x="182" y="1364"/>
                  </a:lnTo>
                  <a:lnTo>
                    <a:pt x="176" y="1372"/>
                  </a:lnTo>
                  <a:lnTo>
                    <a:pt x="174" y="1382"/>
                  </a:lnTo>
                  <a:lnTo>
                    <a:pt x="172" y="1392"/>
                  </a:lnTo>
                  <a:lnTo>
                    <a:pt x="172" y="1392"/>
                  </a:lnTo>
                  <a:lnTo>
                    <a:pt x="172" y="1404"/>
                  </a:lnTo>
                  <a:lnTo>
                    <a:pt x="174" y="1416"/>
                  </a:lnTo>
                  <a:lnTo>
                    <a:pt x="178" y="1426"/>
                  </a:lnTo>
                  <a:lnTo>
                    <a:pt x="184" y="1436"/>
                  </a:lnTo>
                  <a:lnTo>
                    <a:pt x="184" y="1436"/>
                  </a:lnTo>
                  <a:lnTo>
                    <a:pt x="192" y="1444"/>
                  </a:lnTo>
                  <a:lnTo>
                    <a:pt x="202" y="1450"/>
                  </a:lnTo>
                  <a:lnTo>
                    <a:pt x="214" y="1454"/>
                  </a:lnTo>
                  <a:lnTo>
                    <a:pt x="232" y="1456"/>
                  </a:lnTo>
                  <a:lnTo>
                    <a:pt x="232" y="1456"/>
                  </a:lnTo>
                  <a:lnTo>
                    <a:pt x="250" y="1454"/>
                  </a:lnTo>
                  <a:lnTo>
                    <a:pt x="262" y="1450"/>
                  </a:lnTo>
                  <a:lnTo>
                    <a:pt x="272" y="1444"/>
                  </a:lnTo>
                  <a:lnTo>
                    <a:pt x="280" y="1436"/>
                  </a:lnTo>
                  <a:lnTo>
                    <a:pt x="280" y="1436"/>
                  </a:lnTo>
                  <a:lnTo>
                    <a:pt x="286" y="1428"/>
                  </a:lnTo>
                  <a:lnTo>
                    <a:pt x="290" y="1418"/>
                  </a:lnTo>
                  <a:lnTo>
                    <a:pt x="292" y="1406"/>
                  </a:lnTo>
                  <a:lnTo>
                    <a:pt x="294" y="1394"/>
                  </a:lnTo>
                  <a:lnTo>
                    <a:pt x="294" y="1394"/>
                  </a:lnTo>
                  <a:lnTo>
                    <a:pt x="292" y="1384"/>
                  </a:lnTo>
                  <a:lnTo>
                    <a:pt x="290" y="1374"/>
                  </a:lnTo>
                  <a:lnTo>
                    <a:pt x="284" y="1366"/>
                  </a:lnTo>
                  <a:lnTo>
                    <a:pt x="278" y="1356"/>
                  </a:lnTo>
                  <a:lnTo>
                    <a:pt x="278" y="1356"/>
                  </a:lnTo>
                  <a:lnTo>
                    <a:pt x="264" y="1338"/>
                  </a:lnTo>
                  <a:lnTo>
                    <a:pt x="258" y="1326"/>
                  </a:lnTo>
                  <a:lnTo>
                    <a:pt x="254" y="1312"/>
                  </a:lnTo>
                  <a:lnTo>
                    <a:pt x="254" y="1312"/>
                  </a:lnTo>
                  <a:lnTo>
                    <a:pt x="254" y="1310"/>
                  </a:lnTo>
                  <a:lnTo>
                    <a:pt x="256" y="1256"/>
                  </a:lnTo>
                  <a:lnTo>
                    <a:pt x="436" y="1256"/>
                  </a:lnTo>
                  <a:lnTo>
                    <a:pt x="436" y="1256"/>
                  </a:lnTo>
                  <a:lnTo>
                    <a:pt x="438" y="1194"/>
                  </a:lnTo>
                  <a:lnTo>
                    <a:pt x="444" y="1134"/>
                  </a:lnTo>
                  <a:lnTo>
                    <a:pt x="454" y="1076"/>
                  </a:lnTo>
                  <a:lnTo>
                    <a:pt x="468" y="1018"/>
                  </a:lnTo>
                  <a:lnTo>
                    <a:pt x="484" y="960"/>
                  </a:lnTo>
                  <a:lnTo>
                    <a:pt x="502" y="906"/>
                  </a:lnTo>
                  <a:lnTo>
                    <a:pt x="524" y="852"/>
                  </a:lnTo>
                  <a:lnTo>
                    <a:pt x="550" y="798"/>
                  </a:lnTo>
                  <a:lnTo>
                    <a:pt x="528" y="786"/>
                  </a:lnTo>
                  <a:lnTo>
                    <a:pt x="528" y="786"/>
                  </a:lnTo>
                  <a:lnTo>
                    <a:pt x="520" y="786"/>
                  </a:lnTo>
                  <a:lnTo>
                    <a:pt x="500" y="788"/>
                  </a:lnTo>
                  <a:lnTo>
                    <a:pt x="500" y="788"/>
                  </a:lnTo>
                  <a:lnTo>
                    <a:pt x="486" y="790"/>
                  </a:lnTo>
                  <a:lnTo>
                    <a:pt x="468" y="790"/>
                  </a:lnTo>
                  <a:lnTo>
                    <a:pt x="452" y="786"/>
                  </a:lnTo>
                  <a:lnTo>
                    <a:pt x="442" y="784"/>
                  </a:lnTo>
                  <a:lnTo>
                    <a:pt x="434" y="778"/>
                  </a:lnTo>
                  <a:lnTo>
                    <a:pt x="434" y="778"/>
                  </a:lnTo>
                  <a:lnTo>
                    <a:pt x="418" y="770"/>
                  </a:lnTo>
                  <a:lnTo>
                    <a:pt x="404" y="758"/>
                  </a:lnTo>
                  <a:lnTo>
                    <a:pt x="394" y="742"/>
                  </a:lnTo>
                  <a:lnTo>
                    <a:pt x="384" y="726"/>
                  </a:lnTo>
                  <a:lnTo>
                    <a:pt x="384" y="726"/>
                  </a:lnTo>
                  <a:lnTo>
                    <a:pt x="382" y="716"/>
                  </a:lnTo>
                  <a:lnTo>
                    <a:pt x="380" y="706"/>
                  </a:lnTo>
                  <a:lnTo>
                    <a:pt x="380" y="686"/>
                  </a:lnTo>
                  <a:lnTo>
                    <a:pt x="386" y="664"/>
                  </a:lnTo>
                  <a:lnTo>
                    <a:pt x="390" y="652"/>
                  </a:lnTo>
                  <a:lnTo>
                    <a:pt x="396" y="640"/>
                  </a:lnTo>
                  <a:lnTo>
                    <a:pt x="396" y="640"/>
                  </a:lnTo>
                  <a:lnTo>
                    <a:pt x="402" y="630"/>
                  </a:lnTo>
                  <a:lnTo>
                    <a:pt x="410" y="620"/>
                  </a:lnTo>
                  <a:lnTo>
                    <a:pt x="418" y="612"/>
                  </a:lnTo>
                  <a:lnTo>
                    <a:pt x="426" y="604"/>
                  </a:lnTo>
                  <a:lnTo>
                    <a:pt x="436" y="598"/>
                  </a:lnTo>
                  <a:lnTo>
                    <a:pt x="444" y="594"/>
                  </a:lnTo>
                  <a:lnTo>
                    <a:pt x="454" y="590"/>
                  </a:lnTo>
                  <a:lnTo>
                    <a:pt x="464" y="588"/>
                  </a:lnTo>
                  <a:lnTo>
                    <a:pt x="464" y="588"/>
                  </a:lnTo>
                  <a:lnTo>
                    <a:pt x="484" y="588"/>
                  </a:lnTo>
                  <a:lnTo>
                    <a:pt x="502" y="590"/>
                  </a:lnTo>
                  <a:lnTo>
                    <a:pt x="518" y="596"/>
                  </a:lnTo>
                  <a:lnTo>
                    <a:pt x="534" y="604"/>
                  </a:lnTo>
                  <a:lnTo>
                    <a:pt x="534" y="604"/>
                  </a:lnTo>
                  <a:lnTo>
                    <a:pt x="550" y="616"/>
                  </a:lnTo>
                  <a:lnTo>
                    <a:pt x="560" y="628"/>
                  </a:lnTo>
                  <a:lnTo>
                    <a:pt x="570" y="642"/>
                  </a:lnTo>
                  <a:lnTo>
                    <a:pt x="576" y="654"/>
                  </a:lnTo>
                  <a:lnTo>
                    <a:pt x="576" y="654"/>
                  </a:lnTo>
                  <a:lnTo>
                    <a:pt x="582" y="670"/>
                  </a:lnTo>
                  <a:lnTo>
                    <a:pt x="586" y="674"/>
                  </a:lnTo>
                  <a:lnTo>
                    <a:pt x="612" y="690"/>
                  </a:lnTo>
                  <a:lnTo>
                    <a:pt x="612" y="690"/>
                  </a:lnTo>
                  <a:lnTo>
                    <a:pt x="646" y="642"/>
                  </a:lnTo>
                  <a:lnTo>
                    <a:pt x="682" y="596"/>
                  </a:lnTo>
                  <a:lnTo>
                    <a:pt x="722" y="552"/>
                  </a:lnTo>
                  <a:lnTo>
                    <a:pt x="762" y="510"/>
                  </a:lnTo>
                  <a:lnTo>
                    <a:pt x="806" y="472"/>
                  </a:lnTo>
                  <a:lnTo>
                    <a:pt x="852" y="434"/>
                  </a:lnTo>
                  <a:lnTo>
                    <a:pt x="900" y="400"/>
                  </a:lnTo>
                  <a:lnTo>
                    <a:pt x="948" y="368"/>
                  </a:lnTo>
                  <a:lnTo>
                    <a:pt x="880" y="250"/>
                  </a:lnTo>
                  <a:lnTo>
                    <a:pt x="876" y="252"/>
                  </a:lnTo>
                  <a:close/>
                </a:path>
              </a:pathLst>
            </a:custGeom>
            <a:blipFill>
              <a:blip r:embed="rId1" cstate="print"/>
              <a:stretch>
                <a:fillRect/>
              </a:stretch>
            </a:blip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/>
            </a:p>
          </p:txBody>
        </p:sp>
        <p:sp>
          <p:nvSpPr>
            <p:cNvPr id="4" name="chenying0907 7"/>
            <p:cNvSpPr/>
            <p:nvPr/>
          </p:nvSpPr>
          <p:spPr bwMode="auto">
            <a:xfrm>
              <a:off x="4282024" y="1306077"/>
              <a:ext cx="1628775" cy="1993900"/>
            </a:xfrm>
            <a:custGeom>
              <a:avLst/>
              <a:gdLst>
                <a:gd name="T0" fmla="*/ 148 w 1026"/>
                <a:gd name="T1" fmla="*/ 152 h 1256"/>
                <a:gd name="T2" fmla="*/ 130 w 1026"/>
                <a:gd name="T3" fmla="*/ 134 h 1256"/>
                <a:gd name="T4" fmla="*/ 116 w 1026"/>
                <a:gd name="T5" fmla="*/ 104 h 1256"/>
                <a:gd name="T6" fmla="*/ 96 w 1026"/>
                <a:gd name="T7" fmla="*/ 82 h 1256"/>
                <a:gd name="T8" fmla="*/ 74 w 1026"/>
                <a:gd name="T9" fmla="*/ 72 h 1256"/>
                <a:gd name="T10" fmla="*/ 52 w 1026"/>
                <a:gd name="T11" fmla="*/ 70 h 1256"/>
                <a:gd name="T12" fmla="*/ 22 w 1026"/>
                <a:gd name="T13" fmla="*/ 88 h 1256"/>
                <a:gd name="T14" fmla="*/ 4 w 1026"/>
                <a:gd name="T15" fmla="*/ 118 h 1256"/>
                <a:gd name="T16" fmla="*/ 4 w 1026"/>
                <a:gd name="T17" fmla="*/ 152 h 1256"/>
                <a:gd name="T18" fmla="*/ 14 w 1026"/>
                <a:gd name="T19" fmla="*/ 172 h 1256"/>
                <a:gd name="T20" fmla="*/ 34 w 1026"/>
                <a:gd name="T21" fmla="*/ 186 h 1256"/>
                <a:gd name="T22" fmla="*/ 64 w 1026"/>
                <a:gd name="T23" fmla="*/ 192 h 1256"/>
                <a:gd name="T24" fmla="*/ 98 w 1026"/>
                <a:gd name="T25" fmla="*/ 188 h 1256"/>
                <a:gd name="T26" fmla="*/ 124 w 1026"/>
                <a:gd name="T27" fmla="*/ 192 h 1256"/>
                <a:gd name="T28" fmla="*/ 78 w 1026"/>
                <a:gd name="T29" fmla="*/ 368 h 1256"/>
                <a:gd name="T30" fmla="*/ 176 w 1026"/>
                <a:gd name="T31" fmla="*/ 434 h 1256"/>
                <a:gd name="T32" fmla="*/ 306 w 1026"/>
                <a:gd name="T33" fmla="*/ 554 h 1256"/>
                <a:gd name="T34" fmla="*/ 416 w 1026"/>
                <a:gd name="T35" fmla="*/ 694 h 1256"/>
                <a:gd name="T36" fmla="*/ 442 w 1026"/>
                <a:gd name="T37" fmla="*/ 676 h 1256"/>
                <a:gd name="T38" fmla="*/ 456 w 1026"/>
                <a:gd name="T39" fmla="*/ 644 h 1256"/>
                <a:gd name="T40" fmla="*/ 484 w 1026"/>
                <a:gd name="T41" fmla="*/ 610 h 1256"/>
                <a:gd name="T42" fmla="*/ 508 w 1026"/>
                <a:gd name="T43" fmla="*/ 596 h 1256"/>
                <a:gd name="T44" fmla="*/ 562 w 1026"/>
                <a:gd name="T45" fmla="*/ 588 h 1256"/>
                <a:gd name="T46" fmla="*/ 580 w 1026"/>
                <a:gd name="T47" fmla="*/ 594 h 1256"/>
                <a:gd name="T48" fmla="*/ 624 w 1026"/>
                <a:gd name="T49" fmla="*/ 630 h 1256"/>
                <a:gd name="T50" fmla="*/ 636 w 1026"/>
                <a:gd name="T51" fmla="*/ 652 h 1256"/>
                <a:gd name="T52" fmla="*/ 646 w 1026"/>
                <a:gd name="T53" fmla="*/ 686 h 1256"/>
                <a:gd name="T54" fmla="*/ 644 w 1026"/>
                <a:gd name="T55" fmla="*/ 716 h 1256"/>
                <a:gd name="T56" fmla="*/ 632 w 1026"/>
                <a:gd name="T57" fmla="*/ 744 h 1256"/>
                <a:gd name="T58" fmla="*/ 592 w 1026"/>
                <a:gd name="T59" fmla="*/ 778 h 1256"/>
                <a:gd name="T60" fmla="*/ 558 w 1026"/>
                <a:gd name="T61" fmla="*/ 790 h 1256"/>
                <a:gd name="T62" fmla="*/ 530 w 1026"/>
                <a:gd name="T63" fmla="*/ 790 h 1256"/>
                <a:gd name="T64" fmla="*/ 480 w 1026"/>
                <a:gd name="T65" fmla="*/ 804 h 1256"/>
                <a:gd name="T66" fmla="*/ 524 w 1026"/>
                <a:gd name="T67" fmla="*/ 910 h 1256"/>
                <a:gd name="T68" fmla="*/ 572 w 1026"/>
                <a:gd name="T69" fmla="*/ 1078 h 1256"/>
                <a:gd name="T70" fmla="*/ 590 w 1026"/>
                <a:gd name="T71" fmla="*/ 1256 h 1256"/>
                <a:gd name="T72" fmla="*/ 716 w 1026"/>
                <a:gd name="T73" fmla="*/ 1238 h 1256"/>
                <a:gd name="T74" fmla="*/ 700 w 1026"/>
                <a:gd name="T75" fmla="*/ 1212 h 1256"/>
                <a:gd name="T76" fmla="*/ 692 w 1026"/>
                <a:gd name="T77" fmla="*/ 1176 h 1256"/>
                <a:gd name="T78" fmla="*/ 696 w 1026"/>
                <a:gd name="T79" fmla="*/ 1140 h 1256"/>
                <a:gd name="T80" fmla="*/ 714 w 1026"/>
                <a:gd name="T81" fmla="*/ 1106 h 1256"/>
                <a:gd name="T82" fmla="*/ 746 w 1026"/>
                <a:gd name="T83" fmla="*/ 1084 h 1256"/>
                <a:gd name="T84" fmla="*/ 794 w 1026"/>
                <a:gd name="T85" fmla="*/ 1074 h 1256"/>
                <a:gd name="T86" fmla="*/ 818 w 1026"/>
                <a:gd name="T87" fmla="*/ 1076 h 1256"/>
                <a:gd name="T88" fmla="*/ 850 w 1026"/>
                <a:gd name="T89" fmla="*/ 1090 h 1256"/>
                <a:gd name="T90" fmla="*/ 872 w 1026"/>
                <a:gd name="T91" fmla="*/ 1108 h 1256"/>
                <a:gd name="T92" fmla="*/ 890 w 1026"/>
                <a:gd name="T93" fmla="*/ 1142 h 1256"/>
                <a:gd name="T94" fmla="*/ 894 w 1026"/>
                <a:gd name="T95" fmla="*/ 1178 h 1256"/>
                <a:gd name="T96" fmla="*/ 878 w 1026"/>
                <a:gd name="T97" fmla="*/ 1226 h 1256"/>
                <a:gd name="T98" fmla="*/ 858 w 1026"/>
                <a:gd name="T99" fmla="*/ 1256 h 1256"/>
                <a:gd name="T100" fmla="*/ 1024 w 1026"/>
                <a:gd name="T101" fmla="*/ 1206 h 1256"/>
                <a:gd name="T102" fmla="*/ 1010 w 1026"/>
                <a:gd name="T103" fmla="*/ 1060 h 1256"/>
                <a:gd name="T104" fmla="*/ 982 w 1026"/>
                <a:gd name="T105" fmla="*/ 918 h 1256"/>
                <a:gd name="T106" fmla="*/ 940 w 1026"/>
                <a:gd name="T107" fmla="*/ 782 h 1256"/>
                <a:gd name="T108" fmla="*/ 884 w 1026"/>
                <a:gd name="T109" fmla="*/ 650 h 1256"/>
                <a:gd name="T110" fmla="*/ 818 w 1026"/>
                <a:gd name="T111" fmla="*/ 526 h 1256"/>
                <a:gd name="T112" fmla="*/ 740 w 1026"/>
                <a:gd name="T113" fmla="*/ 408 h 1256"/>
                <a:gd name="T114" fmla="*/ 652 w 1026"/>
                <a:gd name="T115" fmla="*/ 298 h 1256"/>
                <a:gd name="T116" fmla="*/ 554 w 1026"/>
                <a:gd name="T117" fmla="*/ 198 h 1256"/>
                <a:gd name="T118" fmla="*/ 446 w 1026"/>
                <a:gd name="T119" fmla="*/ 106 h 1256"/>
                <a:gd name="T120" fmla="*/ 330 w 1026"/>
                <a:gd name="T121" fmla="*/ 24 h 1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026" h="1256">
                  <a:moveTo>
                    <a:pt x="290" y="0"/>
                  </a:moveTo>
                  <a:lnTo>
                    <a:pt x="188" y="176"/>
                  </a:lnTo>
                  <a:lnTo>
                    <a:pt x="148" y="152"/>
                  </a:lnTo>
                  <a:lnTo>
                    <a:pt x="148" y="152"/>
                  </a:lnTo>
                  <a:lnTo>
                    <a:pt x="138" y="144"/>
                  </a:lnTo>
                  <a:lnTo>
                    <a:pt x="130" y="134"/>
                  </a:lnTo>
                  <a:lnTo>
                    <a:pt x="120" y="112"/>
                  </a:lnTo>
                  <a:lnTo>
                    <a:pt x="120" y="112"/>
                  </a:lnTo>
                  <a:lnTo>
                    <a:pt x="116" y="104"/>
                  </a:lnTo>
                  <a:lnTo>
                    <a:pt x="112" y="94"/>
                  </a:lnTo>
                  <a:lnTo>
                    <a:pt x="104" y="88"/>
                  </a:lnTo>
                  <a:lnTo>
                    <a:pt x="96" y="82"/>
                  </a:lnTo>
                  <a:lnTo>
                    <a:pt x="96" y="82"/>
                  </a:lnTo>
                  <a:lnTo>
                    <a:pt x="86" y="76"/>
                  </a:lnTo>
                  <a:lnTo>
                    <a:pt x="74" y="72"/>
                  </a:lnTo>
                  <a:lnTo>
                    <a:pt x="62" y="70"/>
                  </a:lnTo>
                  <a:lnTo>
                    <a:pt x="52" y="70"/>
                  </a:lnTo>
                  <a:lnTo>
                    <a:pt x="52" y="70"/>
                  </a:lnTo>
                  <a:lnTo>
                    <a:pt x="42" y="72"/>
                  </a:lnTo>
                  <a:lnTo>
                    <a:pt x="32" y="78"/>
                  </a:lnTo>
                  <a:lnTo>
                    <a:pt x="22" y="88"/>
                  </a:lnTo>
                  <a:lnTo>
                    <a:pt x="12" y="102"/>
                  </a:lnTo>
                  <a:lnTo>
                    <a:pt x="12" y="102"/>
                  </a:lnTo>
                  <a:lnTo>
                    <a:pt x="4" y="118"/>
                  </a:lnTo>
                  <a:lnTo>
                    <a:pt x="0" y="130"/>
                  </a:lnTo>
                  <a:lnTo>
                    <a:pt x="0" y="142"/>
                  </a:lnTo>
                  <a:lnTo>
                    <a:pt x="4" y="152"/>
                  </a:lnTo>
                  <a:lnTo>
                    <a:pt x="4" y="152"/>
                  </a:lnTo>
                  <a:lnTo>
                    <a:pt x="8" y="162"/>
                  </a:lnTo>
                  <a:lnTo>
                    <a:pt x="14" y="172"/>
                  </a:lnTo>
                  <a:lnTo>
                    <a:pt x="24" y="178"/>
                  </a:lnTo>
                  <a:lnTo>
                    <a:pt x="34" y="186"/>
                  </a:lnTo>
                  <a:lnTo>
                    <a:pt x="34" y="186"/>
                  </a:lnTo>
                  <a:lnTo>
                    <a:pt x="44" y="190"/>
                  </a:lnTo>
                  <a:lnTo>
                    <a:pt x="54" y="192"/>
                  </a:lnTo>
                  <a:lnTo>
                    <a:pt x="64" y="192"/>
                  </a:lnTo>
                  <a:lnTo>
                    <a:pt x="74" y="192"/>
                  </a:lnTo>
                  <a:lnTo>
                    <a:pt x="74" y="192"/>
                  </a:lnTo>
                  <a:lnTo>
                    <a:pt x="98" y="188"/>
                  </a:lnTo>
                  <a:lnTo>
                    <a:pt x="112" y="188"/>
                  </a:lnTo>
                  <a:lnTo>
                    <a:pt x="124" y="192"/>
                  </a:lnTo>
                  <a:lnTo>
                    <a:pt x="124" y="192"/>
                  </a:lnTo>
                  <a:lnTo>
                    <a:pt x="126" y="194"/>
                  </a:lnTo>
                  <a:lnTo>
                    <a:pt x="164" y="216"/>
                  </a:lnTo>
                  <a:lnTo>
                    <a:pt x="78" y="368"/>
                  </a:lnTo>
                  <a:lnTo>
                    <a:pt x="78" y="368"/>
                  </a:lnTo>
                  <a:lnTo>
                    <a:pt x="128" y="400"/>
                  </a:lnTo>
                  <a:lnTo>
                    <a:pt x="176" y="434"/>
                  </a:lnTo>
                  <a:lnTo>
                    <a:pt x="222" y="472"/>
                  </a:lnTo>
                  <a:lnTo>
                    <a:pt x="266" y="512"/>
                  </a:lnTo>
                  <a:lnTo>
                    <a:pt x="306" y="554"/>
                  </a:lnTo>
                  <a:lnTo>
                    <a:pt x="346" y="600"/>
                  </a:lnTo>
                  <a:lnTo>
                    <a:pt x="382" y="646"/>
                  </a:lnTo>
                  <a:lnTo>
                    <a:pt x="416" y="694"/>
                  </a:lnTo>
                  <a:lnTo>
                    <a:pt x="438" y="682"/>
                  </a:lnTo>
                  <a:lnTo>
                    <a:pt x="438" y="682"/>
                  </a:lnTo>
                  <a:lnTo>
                    <a:pt x="442" y="676"/>
                  </a:lnTo>
                  <a:lnTo>
                    <a:pt x="450" y="656"/>
                  </a:lnTo>
                  <a:lnTo>
                    <a:pt x="450" y="656"/>
                  </a:lnTo>
                  <a:lnTo>
                    <a:pt x="456" y="644"/>
                  </a:lnTo>
                  <a:lnTo>
                    <a:pt x="464" y="630"/>
                  </a:lnTo>
                  <a:lnTo>
                    <a:pt x="476" y="616"/>
                  </a:lnTo>
                  <a:lnTo>
                    <a:pt x="484" y="610"/>
                  </a:lnTo>
                  <a:lnTo>
                    <a:pt x="492" y="604"/>
                  </a:lnTo>
                  <a:lnTo>
                    <a:pt x="492" y="604"/>
                  </a:lnTo>
                  <a:lnTo>
                    <a:pt x="508" y="596"/>
                  </a:lnTo>
                  <a:lnTo>
                    <a:pt x="524" y="590"/>
                  </a:lnTo>
                  <a:lnTo>
                    <a:pt x="542" y="588"/>
                  </a:lnTo>
                  <a:lnTo>
                    <a:pt x="562" y="588"/>
                  </a:lnTo>
                  <a:lnTo>
                    <a:pt x="562" y="588"/>
                  </a:lnTo>
                  <a:lnTo>
                    <a:pt x="572" y="590"/>
                  </a:lnTo>
                  <a:lnTo>
                    <a:pt x="580" y="594"/>
                  </a:lnTo>
                  <a:lnTo>
                    <a:pt x="600" y="604"/>
                  </a:lnTo>
                  <a:lnTo>
                    <a:pt x="616" y="620"/>
                  </a:lnTo>
                  <a:lnTo>
                    <a:pt x="624" y="630"/>
                  </a:lnTo>
                  <a:lnTo>
                    <a:pt x="630" y="640"/>
                  </a:lnTo>
                  <a:lnTo>
                    <a:pt x="630" y="640"/>
                  </a:lnTo>
                  <a:lnTo>
                    <a:pt x="636" y="652"/>
                  </a:lnTo>
                  <a:lnTo>
                    <a:pt x="640" y="662"/>
                  </a:lnTo>
                  <a:lnTo>
                    <a:pt x="644" y="674"/>
                  </a:lnTo>
                  <a:lnTo>
                    <a:pt x="646" y="686"/>
                  </a:lnTo>
                  <a:lnTo>
                    <a:pt x="646" y="696"/>
                  </a:lnTo>
                  <a:lnTo>
                    <a:pt x="646" y="706"/>
                  </a:lnTo>
                  <a:lnTo>
                    <a:pt x="644" y="716"/>
                  </a:lnTo>
                  <a:lnTo>
                    <a:pt x="642" y="726"/>
                  </a:lnTo>
                  <a:lnTo>
                    <a:pt x="642" y="726"/>
                  </a:lnTo>
                  <a:lnTo>
                    <a:pt x="632" y="744"/>
                  </a:lnTo>
                  <a:lnTo>
                    <a:pt x="620" y="758"/>
                  </a:lnTo>
                  <a:lnTo>
                    <a:pt x="608" y="770"/>
                  </a:lnTo>
                  <a:lnTo>
                    <a:pt x="592" y="778"/>
                  </a:lnTo>
                  <a:lnTo>
                    <a:pt x="592" y="778"/>
                  </a:lnTo>
                  <a:lnTo>
                    <a:pt x="576" y="786"/>
                  </a:lnTo>
                  <a:lnTo>
                    <a:pt x="558" y="790"/>
                  </a:lnTo>
                  <a:lnTo>
                    <a:pt x="544" y="790"/>
                  </a:lnTo>
                  <a:lnTo>
                    <a:pt x="530" y="790"/>
                  </a:lnTo>
                  <a:lnTo>
                    <a:pt x="530" y="790"/>
                  </a:lnTo>
                  <a:lnTo>
                    <a:pt x="512" y="788"/>
                  </a:lnTo>
                  <a:lnTo>
                    <a:pt x="506" y="788"/>
                  </a:lnTo>
                  <a:lnTo>
                    <a:pt x="480" y="804"/>
                  </a:lnTo>
                  <a:lnTo>
                    <a:pt x="480" y="804"/>
                  </a:lnTo>
                  <a:lnTo>
                    <a:pt x="504" y="856"/>
                  </a:lnTo>
                  <a:lnTo>
                    <a:pt x="524" y="910"/>
                  </a:lnTo>
                  <a:lnTo>
                    <a:pt x="544" y="964"/>
                  </a:lnTo>
                  <a:lnTo>
                    <a:pt x="560" y="1020"/>
                  </a:lnTo>
                  <a:lnTo>
                    <a:pt x="572" y="1078"/>
                  </a:lnTo>
                  <a:lnTo>
                    <a:pt x="582" y="1136"/>
                  </a:lnTo>
                  <a:lnTo>
                    <a:pt x="588" y="1196"/>
                  </a:lnTo>
                  <a:lnTo>
                    <a:pt x="590" y="1256"/>
                  </a:lnTo>
                  <a:lnTo>
                    <a:pt x="730" y="1256"/>
                  </a:lnTo>
                  <a:lnTo>
                    <a:pt x="730" y="1256"/>
                  </a:lnTo>
                  <a:lnTo>
                    <a:pt x="716" y="1238"/>
                  </a:lnTo>
                  <a:lnTo>
                    <a:pt x="716" y="1238"/>
                  </a:lnTo>
                  <a:lnTo>
                    <a:pt x="708" y="1226"/>
                  </a:lnTo>
                  <a:lnTo>
                    <a:pt x="700" y="1212"/>
                  </a:lnTo>
                  <a:lnTo>
                    <a:pt x="694" y="1194"/>
                  </a:lnTo>
                  <a:lnTo>
                    <a:pt x="692" y="1186"/>
                  </a:lnTo>
                  <a:lnTo>
                    <a:pt x="692" y="1176"/>
                  </a:lnTo>
                  <a:lnTo>
                    <a:pt x="692" y="1176"/>
                  </a:lnTo>
                  <a:lnTo>
                    <a:pt x="692" y="1158"/>
                  </a:lnTo>
                  <a:lnTo>
                    <a:pt x="696" y="1140"/>
                  </a:lnTo>
                  <a:lnTo>
                    <a:pt x="704" y="1122"/>
                  </a:lnTo>
                  <a:lnTo>
                    <a:pt x="714" y="1106"/>
                  </a:lnTo>
                  <a:lnTo>
                    <a:pt x="714" y="1106"/>
                  </a:lnTo>
                  <a:lnTo>
                    <a:pt x="720" y="1100"/>
                  </a:lnTo>
                  <a:lnTo>
                    <a:pt x="728" y="1094"/>
                  </a:lnTo>
                  <a:lnTo>
                    <a:pt x="746" y="1084"/>
                  </a:lnTo>
                  <a:lnTo>
                    <a:pt x="768" y="1076"/>
                  </a:lnTo>
                  <a:lnTo>
                    <a:pt x="780" y="1074"/>
                  </a:lnTo>
                  <a:lnTo>
                    <a:pt x="794" y="1074"/>
                  </a:lnTo>
                  <a:lnTo>
                    <a:pt x="794" y="1074"/>
                  </a:lnTo>
                  <a:lnTo>
                    <a:pt x="806" y="1074"/>
                  </a:lnTo>
                  <a:lnTo>
                    <a:pt x="818" y="1076"/>
                  </a:lnTo>
                  <a:lnTo>
                    <a:pt x="830" y="1080"/>
                  </a:lnTo>
                  <a:lnTo>
                    <a:pt x="840" y="1084"/>
                  </a:lnTo>
                  <a:lnTo>
                    <a:pt x="850" y="1090"/>
                  </a:lnTo>
                  <a:lnTo>
                    <a:pt x="858" y="1094"/>
                  </a:lnTo>
                  <a:lnTo>
                    <a:pt x="866" y="1102"/>
                  </a:lnTo>
                  <a:lnTo>
                    <a:pt x="872" y="1108"/>
                  </a:lnTo>
                  <a:lnTo>
                    <a:pt x="872" y="1108"/>
                  </a:lnTo>
                  <a:lnTo>
                    <a:pt x="884" y="1126"/>
                  </a:lnTo>
                  <a:lnTo>
                    <a:pt x="890" y="1142"/>
                  </a:lnTo>
                  <a:lnTo>
                    <a:pt x="892" y="1160"/>
                  </a:lnTo>
                  <a:lnTo>
                    <a:pt x="894" y="1178"/>
                  </a:lnTo>
                  <a:lnTo>
                    <a:pt x="894" y="1178"/>
                  </a:lnTo>
                  <a:lnTo>
                    <a:pt x="890" y="1196"/>
                  </a:lnTo>
                  <a:lnTo>
                    <a:pt x="886" y="1212"/>
                  </a:lnTo>
                  <a:lnTo>
                    <a:pt x="878" y="1226"/>
                  </a:lnTo>
                  <a:lnTo>
                    <a:pt x="870" y="1238"/>
                  </a:lnTo>
                  <a:lnTo>
                    <a:pt x="870" y="1238"/>
                  </a:lnTo>
                  <a:lnTo>
                    <a:pt x="858" y="1256"/>
                  </a:lnTo>
                  <a:lnTo>
                    <a:pt x="1026" y="1256"/>
                  </a:lnTo>
                  <a:lnTo>
                    <a:pt x="1026" y="1256"/>
                  </a:lnTo>
                  <a:lnTo>
                    <a:pt x="1024" y="1206"/>
                  </a:lnTo>
                  <a:lnTo>
                    <a:pt x="1022" y="1158"/>
                  </a:lnTo>
                  <a:lnTo>
                    <a:pt x="1016" y="1108"/>
                  </a:lnTo>
                  <a:lnTo>
                    <a:pt x="1010" y="1060"/>
                  </a:lnTo>
                  <a:lnTo>
                    <a:pt x="1002" y="1012"/>
                  </a:lnTo>
                  <a:lnTo>
                    <a:pt x="992" y="966"/>
                  </a:lnTo>
                  <a:lnTo>
                    <a:pt x="982" y="918"/>
                  </a:lnTo>
                  <a:lnTo>
                    <a:pt x="968" y="872"/>
                  </a:lnTo>
                  <a:lnTo>
                    <a:pt x="954" y="828"/>
                  </a:lnTo>
                  <a:lnTo>
                    <a:pt x="940" y="782"/>
                  </a:lnTo>
                  <a:lnTo>
                    <a:pt x="922" y="738"/>
                  </a:lnTo>
                  <a:lnTo>
                    <a:pt x="904" y="694"/>
                  </a:lnTo>
                  <a:lnTo>
                    <a:pt x="884" y="650"/>
                  </a:lnTo>
                  <a:lnTo>
                    <a:pt x="864" y="608"/>
                  </a:lnTo>
                  <a:lnTo>
                    <a:pt x="842" y="566"/>
                  </a:lnTo>
                  <a:lnTo>
                    <a:pt x="818" y="526"/>
                  </a:lnTo>
                  <a:lnTo>
                    <a:pt x="794" y="486"/>
                  </a:lnTo>
                  <a:lnTo>
                    <a:pt x="768" y="446"/>
                  </a:lnTo>
                  <a:lnTo>
                    <a:pt x="740" y="408"/>
                  </a:lnTo>
                  <a:lnTo>
                    <a:pt x="712" y="370"/>
                  </a:lnTo>
                  <a:lnTo>
                    <a:pt x="682" y="334"/>
                  </a:lnTo>
                  <a:lnTo>
                    <a:pt x="652" y="298"/>
                  </a:lnTo>
                  <a:lnTo>
                    <a:pt x="620" y="264"/>
                  </a:lnTo>
                  <a:lnTo>
                    <a:pt x="588" y="230"/>
                  </a:lnTo>
                  <a:lnTo>
                    <a:pt x="554" y="198"/>
                  </a:lnTo>
                  <a:lnTo>
                    <a:pt x="518" y="166"/>
                  </a:lnTo>
                  <a:lnTo>
                    <a:pt x="484" y="136"/>
                  </a:lnTo>
                  <a:lnTo>
                    <a:pt x="446" y="106"/>
                  </a:lnTo>
                  <a:lnTo>
                    <a:pt x="408" y="78"/>
                  </a:lnTo>
                  <a:lnTo>
                    <a:pt x="370" y="50"/>
                  </a:lnTo>
                  <a:lnTo>
                    <a:pt x="330" y="24"/>
                  </a:lnTo>
                  <a:lnTo>
                    <a:pt x="290" y="0"/>
                  </a:lnTo>
                  <a:lnTo>
                    <a:pt x="290" y="0"/>
                  </a:lnTo>
                  <a:close/>
                </a:path>
              </a:pathLst>
            </a:custGeom>
            <a:blipFill>
              <a:blip r:embed="rId3" cstate="print"/>
              <a:stretch>
                <a:fillRect/>
              </a:stretch>
            </a:blip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/>
            </a:p>
          </p:txBody>
        </p:sp>
        <p:sp>
          <p:nvSpPr>
            <p:cNvPr id="5" name="chenying0907 8"/>
            <p:cNvSpPr/>
            <p:nvPr/>
          </p:nvSpPr>
          <p:spPr bwMode="auto">
            <a:xfrm>
              <a:off x="2751674" y="1372752"/>
              <a:ext cx="1685925" cy="1127125"/>
            </a:xfrm>
            <a:custGeom>
              <a:avLst/>
              <a:gdLst>
                <a:gd name="T0" fmla="*/ 1020 w 1062"/>
                <a:gd name="T1" fmla="*/ 556 h 710"/>
                <a:gd name="T2" fmla="*/ 988 w 1062"/>
                <a:gd name="T3" fmla="*/ 556 h 710"/>
                <a:gd name="T4" fmla="*/ 952 w 1062"/>
                <a:gd name="T5" fmla="*/ 558 h 710"/>
                <a:gd name="T6" fmla="*/ 936 w 1062"/>
                <a:gd name="T7" fmla="*/ 554 h 710"/>
                <a:gd name="T8" fmla="*/ 980 w 1062"/>
                <a:gd name="T9" fmla="*/ 342 h 710"/>
                <a:gd name="T10" fmla="*/ 816 w 1062"/>
                <a:gd name="T11" fmla="*/ 270 h 710"/>
                <a:gd name="T12" fmla="*/ 640 w 1062"/>
                <a:gd name="T13" fmla="*/ 228 h 710"/>
                <a:gd name="T14" fmla="*/ 516 w 1062"/>
                <a:gd name="T15" fmla="*/ 144 h 710"/>
                <a:gd name="T16" fmla="*/ 522 w 1062"/>
                <a:gd name="T17" fmla="*/ 118 h 710"/>
                <a:gd name="T18" fmla="*/ 542 w 1062"/>
                <a:gd name="T19" fmla="*/ 92 h 710"/>
                <a:gd name="T20" fmla="*/ 552 w 1062"/>
                <a:gd name="T21" fmla="*/ 62 h 710"/>
                <a:gd name="T22" fmla="*/ 548 w 1062"/>
                <a:gd name="T23" fmla="*/ 38 h 710"/>
                <a:gd name="T24" fmla="*/ 538 w 1062"/>
                <a:gd name="T25" fmla="*/ 18 h 710"/>
                <a:gd name="T26" fmla="*/ 508 w 1062"/>
                <a:gd name="T27" fmla="*/ 2 h 710"/>
                <a:gd name="T28" fmla="*/ 472 w 1062"/>
                <a:gd name="T29" fmla="*/ 2 h 710"/>
                <a:gd name="T30" fmla="*/ 442 w 1062"/>
                <a:gd name="T31" fmla="*/ 20 h 710"/>
                <a:gd name="T32" fmla="*/ 432 w 1062"/>
                <a:gd name="T33" fmla="*/ 38 h 710"/>
                <a:gd name="T34" fmla="*/ 430 w 1062"/>
                <a:gd name="T35" fmla="*/ 62 h 710"/>
                <a:gd name="T36" fmla="*/ 438 w 1062"/>
                <a:gd name="T37" fmla="*/ 92 h 710"/>
                <a:gd name="T38" fmla="*/ 460 w 1062"/>
                <a:gd name="T39" fmla="*/ 120 h 710"/>
                <a:gd name="T40" fmla="*/ 470 w 1062"/>
                <a:gd name="T41" fmla="*/ 144 h 710"/>
                <a:gd name="T42" fmla="*/ 470 w 1062"/>
                <a:gd name="T43" fmla="*/ 216 h 710"/>
                <a:gd name="T44" fmla="*/ 284 w 1062"/>
                <a:gd name="T45" fmla="*/ 238 h 710"/>
                <a:gd name="T46" fmla="*/ 108 w 1062"/>
                <a:gd name="T47" fmla="*/ 290 h 710"/>
                <a:gd name="T48" fmla="*/ 82 w 1062"/>
                <a:gd name="T49" fmla="*/ 484 h 710"/>
                <a:gd name="T50" fmla="*/ 100 w 1062"/>
                <a:gd name="T51" fmla="*/ 470 h 710"/>
                <a:gd name="T52" fmla="*/ 114 w 1062"/>
                <a:gd name="T53" fmla="*/ 440 h 710"/>
                <a:gd name="T54" fmla="*/ 140 w 1062"/>
                <a:gd name="T55" fmla="*/ 406 h 710"/>
                <a:gd name="T56" fmla="*/ 166 w 1062"/>
                <a:gd name="T57" fmla="*/ 392 h 710"/>
                <a:gd name="T58" fmla="*/ 220 w 1062"/>
                <a:gd name="T59" fmla="*/ 386 h 710"/>
                <a:gd name="T60" fmla="*/ 238 w 1062"/>
                <a:gd name="T61" fmla="*/ 392 h 710"/>
                <a:gd name="T62" fmla="*/ 288 w 1062"/>
                <a:gd name="T63" fmla="*/ 438 h 710"/>
                <a:gd name="T64" fmla="*/ 298 w 1062"/>
                <a:gd name="T65" fmla="*/ 460 h 710"/>
                <a:gd name="T66" fmla="*/ 302 w 1062"/>
                <a:gd name="T67" fmla="*/ 494 h 710"/>
                <a:gd name="T68" fmla="*/ 298 w 1062"/>
                <a:gd name="T69" fmla="*/ 524 h 710"/>
                <a:gd name="T70" fmla="*/ 276 w 1062"/>
                <a:gd name="T71" fmla="*/ 556 h 710"/>
                <a:gd name="T72" fmla="*/ 248 w 1062"/>
                <a:gd name="T73" fmla="*/ 576 h 710"/>
                <a:gd name="T74" fmla="*/ 198 w 1062"/>
                <a:gd name="T75" fmla="*/ 588 h 710"/>
                <a:gd name="T76" fmla="*/ 166 w 1062"/>
                <a:gd name="T77" fmla="*/ 584 h 710"/>
                <a:gd name="T78" fmla="*/ 212 w 1062"/>
                <a:gd name="T79" fmla="*/ 710 h 710"/>
                <a:gd name="T80" fmla="*/ 276 w 1062"/>
                <a:gd name="T81" fmla="*/ 680 h 710"/>
                <a:gd name="T82" fmla="*/ 380 w 1062"/>
                <a:gd name="T83" fmla="*/ 650 h 710"/>
                <a:gd name="T84" fmla="*/ 490 w 1062"/>
                <a:gd name="T85" fmla="*/ 640 h 710"/>
                <a:gd name="T86" fmla="*/ 564 w 1062"/>
                <a:gd name="T87" fmla="*/ 646 h 710"/>
                <a:gd name="T88" fmla="*/ 670 w 1062"/>
                <a:gd name="T89" fmla="*/ 668 h 710"/>
                <a:gd name="T90" fmla="*/ 768 w 1062"/>
                <a:gd name="T91" fmla="*/ 710 h 710"/>
                <a:gd name="T92" fmla="*/ 916 w 1062"/>
                <a:gd name="T93" fmla="*/ 594 h 710"/>
                <a:gd name="T94" fmla="*/ 942 w 1062"/>
                <a:gd name="T95" fmla="*/ 634 h 710"/>
                <a:gd name="T96" fmla="*/ 952 w 1062"/>
                <a:gd name="T97" fmla="*/ 652 h 710"/>
                <a:gd name="T98" fmla="*/ 966 w 1062"/>
                <a:gd name="T99" fmla="*/ 666 h 710"/>
                <a:gd name="T100" fmla="*/ 1000 w 1062"/>
                <a:gd name="T101" fmla="*/ 678 h 710"/>
                <a:gd name="T102" fmla="*/ 1020 w 1062"/>
                <a:gd name="T103" fmla="*/ 674 h 710"/>
                <a:gd name="T104" fmla="*/ 1050 w 1062"/>
                <a:gd name="T105" fmla="*/ 646 h 710"/>
                <a:gd name="T106" fmla="*/ 1062 w 1062"/>
                <a:gd name="T107" fmla="*/ 616 h 710"/>
                <a:gd name="T108" fmla="*/ 1060 w 1062"/>
                <a:gd name="T109" fmla="*/ 594 h 710"/>
                <a:gd name="T110" fmla="*/ 1038 w 1062"/>
                <a:gd name="T111" fmla="*/ 568 h 7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062" h="710">
                  <a:moveTo>
                    <a:pt x="1028" y="560"/>
                  </a:moveTo>
                  <a:lnTo>
                    <a:pt x="1028" y="560"/>
                  </a:lnTo>
                  <a:lnTo>
                    <a:pt x="1020" y="556"/>
                  </a:lnTo>
                  <a:lnTo>
                    <a:pt x="1010" y="554"/>
                  </a:lnTo>
                  <a:lnTo>
                    <a:pt x="1000" y="554"/>
                  </a:lnTo>
                  <a:lnTo>
                    <a:pt x="988" y="556"/>
                  </a:lnTo>
                  <a:lnTo>
                    <a:pt x="988" y="556"/>
                  </a:lnTo>
                  <a:lnTo>
                    <a:pt x="964" y="558"/>
                  </a:lnTo>
                  <a:lnTo>
                    <a:pt x="952" y="558"/>
                  </a:lnTo>
                  <a:lnTo>
                    <a:pt x="938" y="554"/>
                  </a:lnTo>
                  <a:lnTo>
                    <a:pt x="938" y="554"/>
                  </a:lnTo>
                  <a:lnTo>
                    <a:pt x="936" y="554"/>
                  </a:lnTo>
                  <a:lnTo>
                    <a:pt x="878" y="518"/>
                  </a:lnTo>
                  <a:lnTo>
                    <a:pt x="980" y="342"/>
                  </a:lnTo>
                  <a:lnTo>
                    <a:pt x="980" y="342"/>
                  </a:lnTo>
                  <a:lnTo>
                    <a:pt x="928" y="314"/>
                  </a:lnTo>
                  <a:lnTo>
                    <a:pt x="874" y="290"/>
                  </a:lnTo>
                  <a:lnTo>
                    <a:pt x="816" y="270"/>
                  </a:lnTo>
                  <a:lnTo>
                    <a:pt x="760" y="252"/>
                  </a:lnTo>
                  <a:lnTo>
                    <a:pt x="700" y="238"/>
                  </a:lnTo>
                  <a:lnTo>
                    <a:pt x="640" y="228"/>
                  </a:lnTo>
                  <a:lnTo>
                    <a:pt x="578" y="220"/>
                  </a:lnTo>
                  <a:lnTo>
                    <a:pt x="516" y="216"/>
                  </a:lnTo>
                  <a:lnTo>
                    <a:pt x="516" y="144"/>
                  </a:lnTo>
                  <a:lnTo>
                    <a:pt x="516" y="144"/>
                  </a:lnTo>
                  <a:lnTo>
                    <a:pt x="518" y="130"/>
                  </a:lnTo>
                  <a:lnTo>
                    <a:pt x="522" y="118"/>
                  </a:lnTo>
                  <a:lnTo>
                    <a:pt x="536" y="100"/>
                  </a:lnTo>
                  <a:lnTo>
                    <a:pt x="536" y="100"/>
                  </a:lnTo>
                  <a:lnTo>
                    <a:pt x="542" y="92"/>
                  </a:lnTo>
                  <a:lnTo>
                    <a:pt x="546" y="82"/>
                  </a:lnTo>
                  <a:lnTo>
                    <a:pt x="550" y="74"/>
                  </a:lnTo>
                  <a:lnTo>
                    <a:pt x="552" y="62"/>
                  </a:lnTo>
                  <a:lnTo>
                    <a:pt x="552" y="62"/>
                  </a:lnTo>
                  <a:lnTo>
                    <a:pt x="550" y="50"/>
                  </a:lnTo>
                  <a:lnTo>
                    <a:pt x="548" y="38"/>
                  </a:lnTo>
                  <a:lnTo>
                    <a:pt x="544" y="28"/>
                  </a:lnTo>
                  <a:lnTo>
                    <a:pt x="538" y="18"/>
                  </a:lnTo>
                  <a:lnTo>
                    <a:pt x="538" y="18"/>
                  </a:lnTo>
                  <a:lnTo>
                    <a:pt x="530" y="12"/>
                  </a:lnTo>
                  <a:lnTo>
                    <a:pt x="520" y="6"/>
                  </a:lnTo>
                  <a:lnTo>
                    <a:pt x="508" y="2"/>
                  </a:lnTo>
                  <a:lnTo>
                    <a:pt x="490" y="0"/>
                  </a:lnTo>
                  <a:lnTo>
                    <a:pt x="490" y="0"/>
                  </a:lnTo>
                  <a:lnTo>
                    <a:pt x="472" y="2"/>
                  </a:lnTo>
                  <a:lnTo>
                    <a:pt x="460" y="6"/>
                  </a:lnTo>
                  <a:lnTo>
                    <a:pt x="450" y="12"/>
                  </a:lnTo>
                  <a:lnTo>
                    <a:pt x="442" y="20"/>
                  </a:lnTo>
                  <a:lnTo>
                    <a:pt x="442" y="20"/>
                  </a:lnTo>
                  <a:lnTo>
                    <a:pt x="436" y="28"/>
                  </a:lnTo>
                  <a:lnTo>
                    <a:pt x="432" y="38"/>
                  </a:lnTo>
                  <a:lnTo>
                    <a:pt x="430" y="50"/>
                  </a:lnTo>
                  <a:lnTo>
                    <a:pt x="430" y="62"/>
                  </a:lnTo>
                  <a:lnTo>
                    <a:pt x="430" y="62"/>
                  </a:lnTo>
                  <a:lnTo>
                    <a:pt x="430" y="74"/>
                  </a:lnTo>
                  <a:lnTo>
                    <a:pt x="434" y="82"/>
                  </a:lnTo>
                  <a:lnTo>
                    <a:pt x="438" y="92"/>
                  </a:lnTo>
                  <a:lnTo>
                    <a:pt x="446" y="100"/>
                  </a:lnTo>
                  <a:lnTo>
                    <a:pt x="446" y="100"/>
                  </a:lnTo>
                  <a:lnTo>
                    <a:pt x="460" y="120"/>
                  </a:lnTo>
                  <a:lnTo>
                    <a:pt x="466" y="130"/>
                  </a:lnTo>
                  <a:lnTo>
                    <a:pt x="470" y="144"/>
                  </a:lnTo>
                  <a:lnTo>
                    <a:pt x="470" y="144"/>
                  </a:lnTo>
                  <a:lnTo>
                    <a:pt x="470" y="146"/>
                  </a:lnTo>
                  <a:lnTo>
                    <a:pt x="470" y="216"/>
                  </a:lnTo>
                  <a:lnTo>
                    <a:pt x="470" y="216"/>
                  </a:lnTo>
                  <a:lnTo>
                    <a:pt x="406" y="220"/>
                  </a:lnTo>
                  <a:lnTo>
                    <a:pt x="344" y="226"/>
                  </a:lnTo>
                  <a:lnTo>
                    <a:pt x="284" y="238"/>
                  </a:lnTo>
                  <a:lnTo>
                    <a:pt x="224" y="252"/>
                  </a:lnTo>
                  <a:lnTo>
                    <a:pt x="164" y="268"/>
                  </a:lnTo>
                  <a:lnTo>
                    <a:pt x="108" y="290"/>
                  </a:lnTo>
                  <a:lnTo>
                    <a:pt x="52" y="314"/>
                  </a:lnTo>
                  <a:lnTo>
                    <a:pt x="0" y="342"/>
                  </a:lnTo>
                  <a:lnTo>
                    <a:pt x="82" y="484"/>
                  </a:lnTo>
                  <a:lnTo>
                    <a:pt x="94" y="478"/>
                  </a:lnTo>
                  <a:lnTo>
                    <a:pt x="94" y="478"/>
                  </a:lnTo>
                  <a:lnTo>
                    <a:pt x="100" y="470"/>
                  </a:lnTo>
                  <a:lnTo>
                    <a:pt x="108" y="452"/>
                  </a:lnTo>
                  <a:lnTo>
                    <a:pt x="108" y="452"/>
                  </a:lnTo>
                  <a:lnTo>
                    <a:pt x="114" y="440"/>
                  </a:lnTo>
                  <a:lnTo>
                    <a:pt x="122" y="426"/>
                  </a:lnTo>
                  <a:lnTo>
                    <a:pt x="134" y="412"/>
                  </a:lnTo>
                  <a:lnTo>
                    <a:pt x="140" y="406"/>
                  </a:lnTo>
                  <a:lnTo>
                    <a:pt x="150" y="400"/>
                  </a:lnTo>
                  <a:lnTo>
                    <a:pt x="150" y="400"/>
                  </a:lnTo>
                  <a:lnTo>
                    <a:pt x="166" y="392"/>
                  </a:lnTo>
                  <a:lnTo>
                    <a:pt x="182" y="386"/>
                  </a:lnTo>
                  <a:lnTo>
                    <a:pt x="200" y="384"/>
                  </a:lnTo>
                  <a:lnTo>
                    <a:pt x="220" y="386"/>
                  </a:lnTo>
                  <a:lnTo>
                    <a:pt x="220" y="386"/>
                  </a:lnTo>
                  <a:lnTo>
                    <a:pt x="230" y="388"/>
                  </a:lnTo>
                  <a:lnTo>
                    <a:pt x="238" y="392"/>
                  </a:lnTo>
                  <a:lnTo>
                    <a:pt x="256" y="402"/>
                  </a:lnTo>
                  <a:lnTo>
                    <a:pt x="274" y="418"/>
                  </a:lnTo>
                  <a:lnTo>
                    <a:pt x="288" y="438"/>
                  </a:lnTo>
                  <a:lnTo>
                    <a:pt x="288" y="438"/>
                  </a:lnTo>
                  <a:lnTo>
                    <a:pt x="294" y="450"/>
                  </a:lnTo>
                  <a:lnTo>
                    <a:pt x="298" y="460"/>
                  </a:lnTo>
                  <a:lnTo>
                    <a:pt x="300" y="472"/>
                  </a:lnTo>
                  <a:lnTo>
                    <a:pt x="302" y="484"/>
                  </a:lnTo>
                  <a:lnTo>
                    <a:pt x="302" y="494"/>
                  </a:lnTo>
                  <a:lnTo>
                    <a:pt x="302" y="504"/>
                  </a:lnTo>
                  <a:lnTo>
                    <a:pt x="300" y="514"/>
                  </a:lnTo>
                  <a:lnTo>
                    <a:pt x="298" y="524"/>
                  </a:lnTo>
                  <a:lnTo>
                    <a:pt x="298" y="524"/>
                  </a:lnTo>
                  <a:lnTo>
                    <a:pt x="288" y="542"/>
                  </a:lnTo>
                  <a:lnTo>
                    <a:pt x="276" y="556"/>
                  </a:lnTo>
                  <a:lnTo>
                    <a:pt x="262" y="568"/>
                  </a:lnTo>
                  <a:lnTo>
                    <a:pt x="248" y="576"/>
                  </a:lnTo>
                  <a:lnTo>
                    <a:pt x="248" y="576"/>
                  </a:lnTo>
                  <a:lnTo>
                    <a:pt x="230" y="584"/>
                  </a:lnTo>
                  <a:lnTo>
                    <a:pt x="214" y="586"/>
                  </a:lnTo>
                  <a:lnTo>
                    <a:pt x="198" y="588"/>
                  </a:lnTo>
                  <a:lnTo>
                    <a:pt x="184" y="586"/>
                  </a:lnTo>
                  <a:lnTo>
                    <a:pt x="184" y="586"/>
                  </a:lnTo>
                  <a:lnTo>
                    <a:pt x="166" y="584"/>
                  </a:lnTo>
                  <a:lnTo>
                    <a:pt x="160" y="584"/>
                  </a:lnTo>
                  <a:lnTo>
                    <a:pt x="146" y="594"/>
                  </a:lnTo>
                  <a:lnTo>
                    <a:pt x="212" y="710"/>
                  </a:lnTo>
                  <a:lnTo>
                    <a:pt x="212" y="710"/>
                  </a:lnTo>
                  <a:lnTo>
                    <a:pt x="244" y="694"/>
                  </a:lnTo>
                  <a:lnTo>
                    <a:pt x="276" y="680"/>
                  </a:lnTo>
                  <a:lnTo>
                    <a:pt x="310" y="668"/>
                  </a:lnTo>
                  <a:lnTo>
                    <a:pt x="344" y="658"/>
                  </a:lnTo>
                  <a:lnTo>
                    <a:pt x="380" y="650"/>
                  </a:lnTo>
                  <a:lnTo>
                    <a:pt x="416" y="646"/>
                  </a:lnTo>
                  <a:lnTo>
                    <a:pt x="452" y="642"/>
                  </a:lnTo>
                  <a:lnTo>
                    <a:pt x="490" y="640"/>
                  </a:lnTo>
                  <a:lnTo>
                    <a:pt x="490" y="640"/>
                  </a:lnTo>
                  <a:lnTo>
                    <a:pt x="528" y="642"/>
                  </a:lnTo>
                  <a:lnTo>
                    <a:pt x="564" y="646"/>
                  </a:lnTo>
                  <a:lnTo>
                    <a:pt x="600" y="650"/>
                  </a:lnTo>
                  <a:lnTo>
                    <a:pt x="636" y="658"/>
                  </a:lnTo>
                  <a:lnTo>
                    <a:pt x="670" y="668"/>
                  </a:lnTo>
                  <a:lnTo>
                    <a:pt x="704" y="680"/>
                  </a:lnTo>
                  <a:lnTo>
                    <a:pt x="736" y="694"/>
                  </a:lnTo>
                  <a:lnTo>
                    <a:pt x="768" y="710"/>
                  </a:lnTo>
                  <a:lnTo>
                    <a:pt x="856" y="558"/>
                  </a:lnTo>
                  <a:lnTo>
                    <a:pt x="916" y="594"/>
                  </a:lnTo>
                  <a:lnTo>
                    <a:pt x="916" y="594"/>
                  </a:lnTo>
                  <a:lnTo>
                    <a:pt x="926" y="602"/>
                  </a:lnTo>
                  <a:lnTo>
                    <a:pt x="932" y="614"/>
                  </a:lnTo>
                  <a:lnTo>
                    <a:pt x="942" y="634"/>
                  </a:lnTo>
                  <a:lnTo>
                    <a:pt x="942" y="634"/>
                  </a:lnTo>
                  <a:lnTo>
                    <a:pt x="946" y="644"/>
                  </a:lnTo>
                  <a:lnTo>
                    <a:pt x="952" y="652"/>
                  </a:lnTo>
                  <a:lnTo>
                    <a:pt x="958" y="660"/>
                  </a:lnTo>
                  <a:lnTo>
                    <a:pt x="966" y="666"/>
                  </a:lnTo>
                  <a:lnTo>
                    <a:pt x="966" y="666"/>
                  </a:lnTo>
                  <a:lnTo>
                    <a:pt x="978" y="672"/>
                  </a:lnTo>
                  <a:lnTo>
                    <a:pt x="988" y="676"/>
                  </a:lnTo>
                  <a:lnTo>
                    <a:pt x="1000" y="678"/>
                  </a:lnTo>
                  <a:lnTo>
                    <a:pt x="1010" y="678"/>
                  </a:lnTo>
                  <a:lnTo>
                    <a:pt x="1010" y="678"/>
                  </a:lnTo>
                  <a:lnTo>
                    <a:pt x="1020" y="674"/>
                  </a:lnTo>
                  <a:lnTo>
                    <a:pt x="1032" y="670"/>
                  </a:lnTo>
                  <a:lnTo>
                    <a:pt x="1042" y="660"/>
                  </a:lnTo>
                  <a:lnTo>
                    <a:pt x="1050" y="646"/>
                  </a:lnTo>
                  <a:lnTo>
                    <a:pt x="1050" y="646"/>
                  </a:lnTo>
                  <a:lnTo>
                    <a:pt x="1058" y="630"/>
                  </a:lnTo>
                  <a:lnTo>
                    <a:pt x="1062" y="616"/>
                  </a:lnTo>
                  <a:lnTo>
                    <a:pt x="1062" y="604"/>
                  </a:lnTo>
                  <a:lnTo>
                    <a:pt x="1060" y="594"/>
                  </a:lnTo>
                  <a:lnTo>
                    <a:pt x="1060" y="594"/>
                  </a:lnTo>
                  <a:lnTo>
                    <a:pt x="1054" y="584"/>
                  </a:lnTo>
                  <a:lnTo>
                    <a:pt x="1048" y="576"/>
                  </a:lnTo>
                  <a:lnTo>
                    <a:pt x="1038" y="568"/>
                  </a:lnTo>
                  <a:lnTo>
                    <a:pt x="1028" y="560"/>
                  </a:lnTo>
                  <a:lnTo>
                    <a:pt x="1028" y="560"/>
                  </a:lnTo>
                  <a:close/>
                </a:path>
              </a:pathLst>
            </a:custGeom>
            <a:blipFill>
              <a:blip r:embed="rId4" cstate="print"/>
              <a:stretch>
                <a:fillRect/>
              </a:stretch>
            </a:blip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/>
            </a:p>
          </p:txBody>
        </p:sp>
        <p:sp>
          <p:nvSpPr>
            <p:cNvPr id="6" name="chenying0907 9"/>
            <p:cNvSpPr/>
            <p:nvPr/>
          </p:nvSpPr>
          <p:spPr bwMode="auto">
            <a:xfrm>
              <a:off x="1815049" y="1950602"/>
              <a:ext cx="1355725" cy="1349375"/>
            </a:xfrm>
            <a:custGeom>
              <a:avLst/>
              <a:gdLst>
                <a:gd name="T0" fmla="*/ 792 w 854"/>
                <a:gd name="T1" fmla="*/ 60 h 850"/>
                <a:gd name="T2" fmla="*/ 758 w 854"/>
                <a:gd name="T3" fmla="*/ 70 h 850"/>
                <a:gd name="T4" fmla="*/ 744 w 854"/>
                <a:gd name="T5" fmla="*/ 84 h 850"/>
                <a:gd name="T6" fmla="*/ 734 w 854"/>
                <a:gd name="T7" fmla="*/ 102 h 850"/>
                <a:gd name="T8" fmla="*/ 708 w 854"/>
                <a:gd name="T9" fmla="*/ 146 h 850"/>
                <a:gd name="T10" fmla="*/ 652 w 854"/>
                <a:gd name="T11" fmla="*/ 176 h 850"/>
                <a:gd name="T12" fmla="*/ 500 w 854"/>
                <a:gd name="T13" fmla="*/ 34 h 850"/>
                <a:gd name="T14" fmla="*/ 360 w 854"/>
                <a:gd name="T15" fmla="*/ 150 h 850"/>
                <a:gd name="T16" fmla="*/ 244 w 854"/>
                <a:gd name="T17" fmla="*/ 290 h 850"/>
                <a:gd name="T18" fmla="*/ 146 w 854"/>
                <a:gd name="T19" fmla="*/ 304 h 850"/>
                <a:gd name="T20" fmla="*/ 120 w 854"/>
                <a:gd name="T21" fmla="*/ 264 h 850"/>
                <a:gd name="T22" fmla="*/ 110 w 854"/>
                <a:gd name="T23" fmla="*/ 246 h 850"/>
                <a:gd name="T24" fmla="*/ 94 w 854"/>
                <a:gd name="T25" fmla="*/ 232 h 850"/>
                <a:gd name="T26" fmla="*/ 60 w 854"/>
                <a:gd name="T27" fmla="*/ 222 h 850"/>
                <a:gd name="T28" fmla="*/ 40 w 854"/>
                <a:gd name="T29" fmla="*/ 224 h 850"/>
                <a:gd name="T30" fmla="*/ 10 w 854"/>
                <a:gd name="T31" fmla="*/ 254 h 850"/>
                <a:gd name="T32" fmla="*/ 0 w 854"/>
                <a:gd name="T33" fmla="*/ 284 h 850"/>
                <a:gd name="T34" fmla="*/ 2 w 854"/>
                <a:gd name="T35" fmla="*/ 306 h 850"/>
                <a:gd name="T36" fmla="*/ 22 w 854"/>
                <a:gd name="T37" fmla="*/ 332 h 850"/>
                <a:gd name="T38" fmla="*/ 44 w 854"/>
                <a:gd name="T39" fmla="*/ 342 h 850"/>
                <a:gd name="T40" fmla="*/ 74 w 854"/>
                <a:gd name="T41" fmla="*/ 342 h 850"/>
                <a:gd name="T42" fmla="*/ 110 w 854"/>
                <a:gd name="T43" fmla="*/ 340 h 850"/>
                <a:gd name="T44" fmla="*/ 126 w 854"/>
                <a:gd name="T45" fmla="*/ 344 h 850"/>
                <a:gd name="T46" fmla="*/ 160 w 854"/>
                <a:gd name="T47" fmla="*/ 434 h 850"/>
                <a:gd name="T48" fmla="*/ 96 w 854"/>
                <a:gd name="T49" fmla="*/ 604 h 850"/>
                <a:gd name="T50" fmla="*/ 64 w 854"/>
                <a:gd name="T51" fmla="*/ 786 h 850"/>
                <a:gd name="T52" fmla="*/ 220 w 854"/>
                <a:gd name="T53" fmla="*/ 838 h 850"/>
                <a:gd name="T54" fmla="*/ 204 w 854"/>
                <a:gd name="T55" fmla="*/ 814 h 850"/>
                <a:gd name="T56" fmla="*/ 188 w 854"/>
                <a:gd name="T57" fmla="*/ 788 h 850"/>
                <a:gd name="T58" fmla="*/ 180 w 854"/>
                <a:gd name="T59" fmla="*/ 752 h 850"/>
                <a:gd name="T60" fmla="*/ 184 w 854"/>
                <a:gd name="T61" fmla="*/ 716 h 850"/>
                <a:gd name="T62" fmla="*/ 202 w 854"/>
                <a:gd name="T63" fmla="*/ 684 h 850"/>
                <a:gd name="T64" fmla="*/ 236 w 854"/>
                <a:gd name="T65" fmla="*/ 660 h 850"/>
                <a:gd name="T66" fmla="*/ 282 w 854"/>
                <a:gd name="T67" fmla="*/ 652 h 850"/>
                <a:gd name="T68" fmla="*/ 306 w 854"/>
                <a:gd name="T69" fmla="*/ 654 h 850"/>
                <a:gd name="T70" fmla="*/ 338 w 854"/>
                <a:gd name="T71" fmla="*/ 666 h 850"/>
                <a:gd name="T72" fmla="*/ 362 w 854"/>
                <a:gd name="T73" fmla="*/ 686 h 850"/>
                <a:gd name="T74" fmla="*/ 378 w 854"/>
                <a:gd name="T75" fmla="*/ 720 h 850"/>
                <a:gd name="T76" fmla="*/ 382 w 854"/>
                <a:gd name="T77" fmla="*/ 756 h 850"/>
                <a:gd name="T78" fmla="*/ 366 w 854"/>
                <a:gd name="T79" fmla="*/ 804 h 850"/>
                <a:gd name="T80" fmla="*/ 348 w 854"/>
                <a:gd name="T81" fmla="*/ 830 h 850"/>
                <a:gd name="T82" fmla="*/ 496 w 854"/>
                <a:gd name="T83" fmla="*/ 850 h 850"/>
                <a:gd name="T84" fmla="*/ 504 w 854"/>
                <a:gd name="T85" fmla="*/ 774 h 850"/>
                <a:gd name="T86" fmla="*/ 530 w 854"/>
                <a:gd name="T87" fmla="*/ 666 h 850"/>
                <a:gd name="T88" fmla="*/ 574 w 854"/>
                <a:gd name="T89" fmla="*/ 570 h 850"/>
                <a:gd name="T90" fmla="*/ 634 w 854"/>
                <a:gd name="T91" fmla="*/ 484 h 850"/>
                <a:gd name="T92" fmla="*/ 708 w 854"/>
                <a:gd name="T93" fmla="*/ 410 h 850"/>
                <a:gd name="T94" fmla="*/ 676 w 854"/>
                <a:gd name="T95" fmla="*/ 216 h 850"/>
                <a:gd name="T96" fmla="*/ 744 w 854"/>
                <a:gd name="T97" fmla="*/ 182 h 850"/>
                <a:gd name="T98" fmla="*/ 778 w 854"/>
                <a:gd name="T99" fmla="*/ 182 h 850"/>
                <a:gd name="T100" fmla="*/ 808 w 854"/>
                <a:gd name="T101" fmla="*/ 182 h 850"/>
                <a:gd name="T102" fmla="*/ 828 w 854"/>
                <a:gd name="T103" fmla="*/ 172 h 850"/>
                <a:gd name="T104" fmla="*/ 850 w 854"/>
                <a:gd name="T105" fmla="*/ 144 h 850"/>
                <a:gd name="T106" fmla="*/ 854 w 854"/>
                <a:gd name="T107" fmla="*/ 124 h 850"/>
                <a:gd name="T108" fmla="*/ 844 w 854"/>
                <a:gd name="T109" fmla="*/ 94 h 850"/>
                <a:gd name="T110" fmla="*/ 812 w 854"/>
                <a:gd name="T111" fmla="*/ 64 h 8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854" h="850">
                  <a:moveTo>
                    <a:pt x="802" y="60"/>
                  </a:moveTo>
                  <a:lnTo>
                    <a:pt x="802" y="60"/>
                  </a:lnTo>
                  <a:lnTo>
                    <a:pt x="792" y="60"/>
                  </a:lnTo>
                  <a:lnTo>
                    <a:pt x="782" y="62"/>
                  </a:lnTo>
                  <a:lnTo>
                    <a:pt x="770" y="66"/>
                  </a:lnTo>
                  <a:lnTo>
                    <a:pt x="758" y="70"/>
                  </a:lnTo>
                  <a:lnTo>
                    <a:pt x="758" y="70"/>
                  </a:lnTo>
                  <a:lnTo>
                    <a:pt x="750" y="78"/>
                  </a:lnTo>
                  <a:lnTo>
                    <a:pt x="744" y="84"/>
                  </a:lnTo>
                  <a:lnTo>
                    <a:pt x="738" y="94"/>
                  </a:lnTo>
                  <a:lnTo>
                    <a:pt x="734" y="102"/>
                  </a:lnTo>
                  <a:lnTo>
                    <a:pt x="734" y="102"/>
                  </a:lnTo>
                  <a:lnTo>
                    <a:pt x="724" y="126"/>
                  </a:lnTo>
                  <a:lnTo>
                    <a:pt x="718" y="136"/>
                  </a:lnTo>
                  <a:lnTo>
                    <a:pt x="708" y="146"/>
                  </a:lnTo>
                  <a:lnTo>
                    <a:pt x="708" y="146"/>
                  </a:lnTo>
                  <a:lnTo>
                    <a:pt x="706" y="146"/>
                  </a:lnTo>
                  <a:lnTo>
                    <a:pt x="652" y="176"/>
                  </a:lnTo>
                  <a:lnTo>
                    <a:pt x="550" y="0"/>
                  </a:lnTo>
                  <a:lnTo>
                    <a:pt x="550" y="0"/>
                  </a:lnTo>
                  <a:lnTo>
                    <a:pt x="500" y="34"/>
                  </a:lnTo>
                  <a:lnTo>
                    <a:pt x="450" y="70"/>
                  </a:lnTo>
                  <a:lnTo>
                    <a:pt x="404" y="108"/>
                  </a:lnTo>
                  <a:lnTo>
                    <a:pt x="360" y="150"/>
                  </a:lnTo>
                  <a:lnTo>
                    <a:pt x="318" y="194"/>
                  </a:lnTo>
                  <a:lnTo>
                    <a:pt x="280" y="240"/>
                  </a:lnTo>
                  <a:lnTo>
                    <a:pt x="244" y="290"/>
                  </a:lnTo>
                  <a:lnTo>
                    <a:pt x="210" y="340"/>
                  </a:lnTo>
                  <a:lnTo>
                    <a:pt x="146" y="304"/>
                  </a:lnTo>
                  <a:lnTo>
                    <a:pt x="146" y="304"/>
                  </a:lnTo>
                  <a:lnTo>
                    <a:pt x="136" y="296"/>
                  </a:lnTo>
                  <a:lnTo>
                    <a:pt x="128" y="286"/>
                  </a:lnTo>
                  <a:lnTo>
                    <a:pt x="120" y="264"/>
                  </a:lnTo>
                  <a:lnTo>
                    <a:pt x="120" y="264"/>
                  </a:lnTo>
                  <a:lnTo>
                    <a:pt x="114" y="254"/>
                  </a:lnTo>
                  <a:lnTo>
                    <a:pt x="110" y="246"/>
                  </a:lnTo>
                  <a:lnTo>
                    <a:pt x="102" y="238"/>
                  </a:lnTo>
                  <a:lnTo>
                    <a:pt x="94" y="232"/>
                  </a:lnTo>
                  <a:lnTo>
                    <a:pt x="94" y="232"/>
                  </a:lnTo>
                  <a:lnTo>
                    <a:pt x="84" y="228"/>
                  </a:lnTo>
                  <a:lnTo>
                    <a:pt x="72" y="224"/>
                  </a:lnTo>
                  <a:lnTo>
                    <a:pt x="60" y="222"/>
                  </a:lnTo>
                  <a:lnTo>
                    <a:pt x="50" y="222"/>
                  </a:lnTo>
                  <a:lnTo>
                    <a:pt x="50" y="222"/>
                  </a:lnTo>
                  <a:lnTo>
                    <a:pt x="40" y="224"/>
                  </a:lnTo>
                  <a:lnTo>
                    <a:pt x="30" y="230"/>
                  </a:lnTo>
                  <a:lnTo>
                    <a:pt x="20" y="240"/>
                  </a:lnTo>
                  <a:lnTo>
                    <a:pt x="10" y="254"/>
                  </a:lnTo>
                  <a:lnTo>
                    <a:pt x="10" y="254"/>
                  </a:lnTo>
                  <a:lnTo>
                    <a:pt x="2" y="270"/>
                  </a:lnTo>
                  <a:lnTo>
                    <a:pt x="0" y="284"/>
                  </a:lnTo>
                  <a:lnTo>
                    <a:pt x="0" y="296"/>
                  </a:lnTo>
                  <a:lnTo>
                    <a:pt x="2" y="306"/>
                  </a:lnTo>
                  <a:lnTo>
                    <a:pt x="2" y="306"/>
                  </a:lnTo>
                  <a:lnTo>
                    <a:pt x="8" y="316"/>
                  </a:lnTo>
                  <a:lnTo>
                    <a:pt x="14" y="324"/>
                  </a:lnTo>
                  <a:lnTo>
                    <a:pt x="22" y="332"/>
                  </a:lnTo>
                  <a:lnTo>
                    <a:pt x="34" y="338"/>
                  </a:lnTo>
                  <a:lnTo>
                    <a:pt x="34" y="338"/>
                  </a:lnTo>
                  <a:lnTo>
                    <a:pt x="44" y="342"/>
                  </a:lnTo>
                  <a:lnTo>
                    <a:pt x="52" y="344"/>
                  </a:lnTo>
                  <a:lnTo>
                    <a:pt x="62" y="344"/>
                  </a:lnTo>
                  <a:lnTo>
                    <a:pt x="74" y="342"/>
                  </a:lnTo>
                  <a:lnTo>
                    <a:pt x="74" y="342"/>
                  </a:lnTo>
                  <a:lnTo>
                    <a:pt x="98" y="340"/>
                  </a:lnTo>
                  <a:lnTo>
                    <a:pt x="110" y="340"/>
                  </a:lnTo>
                  <a:lnTo>
                    <a:pt x="124" y="344"/>
                  </a:lnTo>
                  <a:lnTo>
                    <a:pt x="124" y="344"/>
                  </a:lnTo>
                  <a:lnTo>
                    <a:pt x="126" y="344"/>
                  </a:lnTo>
                  <a:lnTo>
                    <a:pt x="186" y="380"/>
                  </a:lnTo>
                  <a:lnTo>
                    <a:pt x="186" y="380"/>
                  </a:lnTo>
                  <a:lnTo>
                    <a:pt x="160" y="434"/>
                  </a:lnTo>
                  <a:lnTo>
                    <a:pt x="136" y="488"/>
                  </a:lnTo>
                  <a:lnTo>
                    <a:pt x="114" y="546"/>
                  </a:lnTo>
                  <a:lnTo>
                    <a:pt x="96" y="604"/>
                  </a:lnTo>
                  <a:lnTo>
                    <a:pt x="82" y="664"/>
                  </a:lnTo>
                  <a:lnTo>
                    <a:pt x="72" y="724"/>
                  </a:lnTo>
                  <a:lnTo>
                    <a:pt x="64" y="786"/>
                  </a:lnTo>
                  <a:lnTo>
                    <a:pt x="60" y="850"/>
                  </a:lnTo>
                  <a:lnTo>
                    <a:pt x="220" y="850"/>
                  </a:lnTo>
                  <a:lnTo>
                    <a:pt x="220" y="838"/>
                  </a:lnTo>
                  <a:lnTo>
                    <a:pt x="220" y="838"/>
                  </a:lnTo>
                  <a:lnTo>
                    <a:pt x="216" y="830"/>
                  </a:lnTo>
                  <a:lnTo>
                    <a:pt x="204" y="814"/>
                  </a:lnTo>
                  <a:lnTo>
                    <a:pt x="204" y="814"/>
                  </a:lnTo>
                  <a:lnTo>
                    <a:pt x="196" y="802"/>
                  </a:lnTo>
                  <a:lnTo>
                    <a:pt x="188" y="788"/>
                  </a:lnTo>
                  <a:lnTo>
                    <a:pt x="182" y="772"/>
                  </a:lnTo>
                  <a:lnTo>
                    <a:pt x="180" y="762"/>
                  </a:lnTo>
                  <a:lnTo>
                    <a:pt x="180" y="752"/>
                  </a:lnTo>
                  <a:lnTo>
                    <a:pt x="180" y="752"/>
                  </a:lnTo>
                  <a:lnTo>
                    <a:pt x="182" y="734"/>
                  </a:lnTo>
                  <a:lnTo>
                    <a:pt x="184" y="716"/>
                  </a:lnTo>
                  <a:lnTo>
                    <a:pt x="192" y="700"/>
                  </a:lnTo>
                  <a:lnTo>
                    <a:pt x="202" y="684"/>
                  </a:lnTo>
                  <a:lnTo>
                    <a:pt x="202" y="684"/>
                  </a:lnTo>
                  <a:lnTo>
                    <a:pt x="210" y="676"/>
                  </a:lnTo>
                  <a:lnTo>
                    <a:pt x="216" y="670"/>
                  </a:lnTo>
                  <a:lnTo>
                    <a:pt x="236" y="660"/>
                  </a:lnTo>
                  <a:lnTo>
                    <a:pt x="258" y="654"/>
                  </a:lnTo>
                  <a:lnTo>
                    <a:pt x="270" y="652"/>
                  </a:lnTo>
                  <a:lnTo>
                    <a:pt x="282" y="652"/>
                  </a:lnTo>
                  <a:lnTo>
                    <a:pt x="282" y="652"/>
                  </a:lnTo>
                  <a:lnTo>
                    <a:pt x="294" y="652"/>
                  </a:lnTo>
                  <a:lnTo>
                    <a:pt x="306" y="654"/>
                  </a:lnTo>
                  <a:lnTo>
                    <a:pt x="318" y="656"/>
                  </a:lnTo>
                  <a:lnTo>
                    <a:pt x="328" y="662"/>
                  </a:lnTo>
                  <a:lnTo>
                    <a:pt x="338" y="666"/>
                  </a:lnTo>
                  <a:lnTo>
                    <a:pt x="348" y="672"/>
                  </a:lnTo>
                  <a:lnTo>
                    <a:pt x="354" y="678"/>
                  </a:lnTo>
                  <a:lnTo>
                    <a:pt x="362" y="686"/>
                  </a:lnTo>
                  <a:lnTo>
                    <a:pt x="362" y="686"/>
                  </a:lnTo>
                  <a:lnTo>
                    <a:pt x="372" y="702"/>
                  </a:lnTo>
                  <a:lnTo>
                    <a:pt x="378" y="720"/>
                  </a:lnTo>
                  <a:lnTo>
                    <a:pt x="382" y="738"/>
                  </a:lnTo>
                  <a:lnTo>
                    <a:pt x="382" y="756"/>
                  </a:lnTo>
                  <a:lnTo>
                    <a:pt x="382" y="756"/>
                  </a:lnTo>
                  <a:lnTo>
                    <a:pt x="380" y="774"/>
                  </a:lnTo>
                  <a:lnTo>
                    <a:pt x="374" y="790"/>
                  </a:lnTo>
                  <a:lnTo>
                    <a:pt x="366" y="804"/>
                  </a:lnTo>
                  <a:lnTo>
                    <a:pt x="358" y="814"/>
                  </a:lnTo>
                  <a:lnTo>
                    <a:pt x="358" y="814"/>
                  </a:lnTo>
                  <a:lnTo>
                    <a:pt x="348" y="830"/>
                  </a:lnTo>
                  <a:lnTo>
                    <a:pt x="346" y="834"/>
                  </a:lnTo>
                  <a:lnTo>
                    <a:pt x="346" y="850"/>
                  </a:lnTo>
                  <a:lnTo>
                    <a:pt x="496" y="850"/>
                  </a:lnTo>
                  <a:lnTo>
                    <a:pt x="496" y="850"/>
                  </a:lnTo>
                  <a:lnTo>
                    <a:pt x="498" y="812"/>
                  </a:lnTo>
                  <a:lnTo>
                    <a:pt x="504" y="774"/>
                  </a:lnTo>
                  <a:lnTo>
                    <a:pt x="510" y="738"/>
                  </a:lnTo>
                  <a:lnTo>
                    <a:pt x="520" y="702"/>
                  </a:lnTo>
                  <a:lnTo>
                    <a:pt x="530" y="666"/>
                  </a:lnTo>
                  <a:lnTo>
                    <a:pt x="544" y="634"/>
                  </a:lnTo>
                  <a:lnTo>
                    <a:pt x="558" y="600"/>
                  </a:lnTo>
                  <a:lnTo>
                    <a:pt x="574" y="570"/>
                  </a:lnTo>
                  <a:lnTo>
                    <a:pt x="592" y="540"/>
                  </a:lnTo>
                  <a:lnTo>
                    <a:pt x="612" y="510"/>
                  </a:lnTo>
                  <a:lnTo>
                    <a:pt x="634" y="484"/>
                  </a:lnTo>
                  <a:lnTo>
                    <a:pt x="658" y="458"/>
                  </a:lnTo>
                  <a:lnTo>
                    <a:pt x="682" y="432"/>
                  </a:lnTo>
                  <a:lnTo>
                    <a:pt x="708" y="410"/>
                  </a:lnTo>
                  <a:lnTo>
                    <a:pt x="736" y="388"/>
                  </a:lnTo>
                  <a:lnTo>
                    <a:pt x="764" y="370"/>
                  </a:lnTo>
                  <a:lnTo>
                    <a:pt x="676" y="216"/>
                  </a:lnTo>
                  <a:lnTo>
                    <a:pt x="730" y="186"/>
                  </a:lnTo>
                  <a:lnTo>
                    <a:pt x="730" y="186"/>
                  </a:lnTo>
                  <a:lnTo>
                    <a:pt x="744" y="182"/>
                  </a:lnTo>
                  <a:lnTo>
                    <a:pt x="756" y="180"/>
                  </a:lnTo>
                  <a:lnTo>
                    <a:pt x="778" y="182"/>
                  </a:lnTo>
                  <a:lnTo>
                    <a:pt x="778" y="182"/>
                  </a:lnTo>
                  <a:lnTo>
                    <a:pt x="790" y="184"/>
                  </a:lnTo>
                  <a:lnTo>
                    <a:pt x="800" y="184"/>
                  </a:lnTo>
                  <a:lnTo>
                    <a:pt x="808" y="182"/>
                  </a:lnTo>
                  <a:lnTo>
                    <a:pt x="818" y="178"/>
                  </a:lnTo>
                  <a:lnTo>
                    <a:pt x="818" y="178"/>
                  </a:lnTo>
                  <a:lnTo>
                    <a:pt x="828" y="172"/>
                  </a:lnTo>
                  <a:lnTo>
                    <a:pt x="838" y="164"/>
                  </a:lnTo>
                  <a:lnTo>
                    <a:pt x="846" y="154"/>
                  </a:lnTo>
                  <a:lnTo>
                    <a:pt x="850" y="144"/>
                  </a:lnTo>
                  <a:lnTo>
                    <a:pt x="850" y="144"/>
                  </a:lnTo>
                  <a:lnTo>
                    <a:pt x="854" y="134"/>
                  </a:lnTo>
                  <a:lnTo>
                    <a:pt x="854" y="124"/>
                  </a:lnTo>
                  <a:lnTo>
                    <a:pt x="850" y="110"/>
                  </a:lnTo>
                  <a:lnTo>
                    <a:pt x="844" y="94"/>
                  </a:lnTo>
                  <a:lnTo>
                    <a:pt x="844" y="94"/>
                  </a:lnTo>
                  <a:lnTo>
                    <a:pt x="834" y="80"/>
                  </a:lnTo>
                  <a:lnTo>
                    <a:pt x="824" y="70"/>
                  </a:lnTo>
                  <a:lnTo>
                    <a:pt x="812" y="64"/>
                  </a:lnTo>
                  <a:lnTo>
                    <a:pt x="802" y="60"/>
                  </a:lnTo>
                  <a:lnTo>
                    <a:pt x="802" y="60"/>
                  </a:lnTo>
                  <a:close/>
                </a:path>
              </a:pathLst>
            </a:custGeom>
            <a:blipFill>
              <a:blip r:embed="rId5" cstate="print"/>
              <a:stretch>
                <a:fillRect/>
              </a:stretch>
            </a:blip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/>
            </a:p>
          </p:txBody>
        </p:sp>
        <p:sp>
          <p:nvSpPr>
            <p:cNvPr id="7" name="chenying0907 10"/>
            <p:cNvSpPr/>
            <p:nvPr/>
          </p:nvSpPr>
          <p:spPr bwMode="auto">
            <a:xfrm>
              <a:off x="4031199" y="1950602"/>
              <a:ext cx="1216025" cy="1692275"/>
            </a:xfrm>
            <a:custGeom>
              <a:avLst/>
              <a:gdLst>
                <a:gd name="T0" fmla="*/ 702 w 766"/>
                <a:gd name="T1" fmla="*/ 222 h 1066"/>
                <a:gd name="T2" fmla="*/ 670 w 766"/>
                <a:gd name="T3" fmla="*/ 232 h 1066"/>
                <a:gd name="T4" fmla="*/ 654 w 766"/>
                <a:gd name="T5" fmla="*/ 246 h 1066"/>
                <a:gd name="T6" fmla="*/ 646 w 766"/>
                <a:gd name="T7" fmla="*/ 266 h 1066"/>
                <a:gd name="T8" fmla="*/ 620 w 766"/>
                <a:gd name="T9" fmla="*/ 308 h 1066"/>
                <a:gd name="T10" fmla="*/ 556 w 766"/>
                <a:gd name="T11" fmla="*/ 344 h 1066"/>
                <a:gd name="T12" fmla="*/ 486 w 766"/>
                <a:gd name="T13" fmla="*/ 244 h 1066"/>
                <a:gd name="T14" fmla="*/ 362 w 766"/>
                <a:gd name="T15" fmla="*/ 110 h 1066"/>
                <a:gd name="T16" fmla="*/ 214 w 766"/>
                <a:gd name="T17" fmla="*/ 0 h 1066"/>
                <a:gd name="T18" fmla="*/ 150 w 766"/>
                <a:gd name="T19" fmla="*/ 154 h 1066"/>
                <a:gd name="T20" fmla="*/ 178 w 766"/>
                <a:gd name="T21" fmla="*/ 152 h 1066"/>
                <a:gd name="T22" fmla="*/ 226 w 766"/>
                <a:gd name="T23" fmla="*/ 156 h 1066"/>
                <a:gd name="T24" fmla="*/ 244 w 766"/>
                <a:gd name="T25" fmla="*/ 162 h 1066"/>
                <a:gd name="T26" fmla="*/ 282 w 766"/>
                <a:gd name="T27" fmla="*/ 200 h 1066"/>
                <a:gd name="T28" fmla="*/ 294 w 766"/>
                <a:gd name="T29" fmla="*/ 226 h 1066"/>
                <a:gd name="T30" fmla="*/ 290 w 766"/>
                <a:gd name="T31" fmla="*/ 280 h 1066"/>
                <a:gd name="T32" fmla="*/ 280 w 766"/>
                <a:gd name="T33" fmla="*/ 302 h 1066"/>
                <a:gd name="T34" fmla="*/ 256 w 766"/>
                <a:gd name="T35" fmla="*/ 330 h 1066"/>
                <a:gd name="T36" fmla="*/ 228 w 766"/>
                <a:gd name="T37" fmla="*/ 348 h 1066"/>
                <a:gd name="T38" fmla="*/ 210 w 766"/>
                <a:gd name="T39" fmla="*/ 354 h 1066"/>
                <a:gd name="T40" fmla="*/ 156 w 766"/>
                <a:gd name="T41" fmla="*/ 344 h 1066"/>
                <a:gd name="T42" fmla="*/ 124 w 766"/>
                <a:gd name="T43" fmla="*/ 324 h 1066"/>
                <a:gd name="T44" fmla="*/ 100 w 766"/>
                <a:gd name="T45" fmla="*/ 286 h 1066"/>
                <a:gd name="T46" fmla="*/ 88 w 766"/>
                <a:gd name="T47" fmla="*/ 264 h 1066"/>
                <a:gd name="T48" fmla="*/ 0 w 766"/>
                <a:gd name="T49" fmla="*/ 370 h 1066"/>
                <a:gd name="T50" fmla="*/ 82 w 766"/>
                <a:gd name="T51" fmla="*/ 432 h 1066"/>
                <a:gd name="T52" fmla="*/ 152 w 766"/>
                <a:gd name="T53" fmla="*/ 510 h 1066"/>
                <a:gd name="T54" fmla="*/ 206 w 766"/>
                <a:gd name="T55" fmla="*/ 600 h 1066"/>
                <a:gd name="T56" fmla="*/ 244 w 766"/>
                <a:gd name="T57" fmla="*/ 702 h 1066"/>
                <a:gd name="T58" fmla="*/ 266 w 766"/>
                <a:gd name="T59" fmla="*/ 812 h 1066"/>
                <a:gd name="T60" fmla="*/ 458 w 766"/>
                <a:gd name="T61" fmla="*/ 922 h 1066"/>
                <a:gd name="T62" fmla="*/ 450 w 766"/>
                <a:gd name="T63" fmla="*/ 948 h 1066"/>
                <a:gd name="T64" fmla="*/ 430 w 766"/>
                <a:gd name="T65" fmla="*/ 974 h 1066"/>
                <a:gd name="T66" fmla="*/ 422 w 766"/>
                <a:gd name="T67" fmla="*/ 1002 h 1066"/>
                <a:gd name="T68" fmla="*/ 424 w 766"/>
                <a:gd name="T69" fmla="*/ 1028 h 1066"/>
                <a:gd name="T70" fmla="*/ 434 w 766"/>
                <a:gd name="T71" fmla="*/ 1048 h 1066"/>
                <a:gd name="T72" fmla="*/ 464 w 766"/>
                <a:gd name="T73" fmla="*/ 1064 h 1066"/>
                <a:gd name="T74" fmla="*/ 498 w 766"/>
                <a:gd name="T75" fmla="*/ 1064 h 1066"/>
                <a:gd name="T76" fmla="*/ 530 w 766"/>
                <a:gd name="T77" fmla="*/ 1048 h 1066"/>
                <a:gd name="T78" fmla="*/ 540 w 766"/>
                <a:gd name="T79" fmla="*/ 1028 h 1066"/>
                <a:gd name="T80" fmla="*/ 544 w 766"/>
                <a:gd name="T81" fmla="*/ 1004 h 1066"/>
                <a:gd name="T82" fmla="*/ 534 w 766"/>
                <a:gd name="T83" fmla="*/ 976 h 1066"/>
                <a:gd name="T84" fmla="*/ 514 w 766"/>
                <a:gd name="T85" fmla="*/ 948 h 1066"/>
                <a:gd name="T86" fmla="*/ 504 w 766"/>
                <a:gd name="T87" fmla="*/ 922 h 1066"/>
                <a:gd name="T88" fmla="*/ 704 w 766"/>
                <a:gd name="T89" fmla="*/ 850 h 1066"/>
                <a:gd name="T90" fmla="*/ 692 w 766"/>
                <a:gd name="T91" fmla="*/ 726 h 1066"/>
                <a:gd name="T92" fmla="*/ 650 w 766"/>
                <a:gd name="T93" fmla="*/ 548 h 1066"/>
                <a:gd name="T94" fmla="*/ 580 w 766"/>
                <a:gd name="T95" fmla="*/ 384 h 1066"/>
                <a:gd name="T96" fmla="*/ 656 w 766"/>
                <a:gd name="T97" fmla="*/ 344 h 1066"/>
                <a:gd name="T98" fmla="*/ 692 w 766"/>
                <a:gd name="T99" fmla="*/ 344 h 1066"/>
                <a:gd name="T100" fmla="*/ 722 w 766"/>
                <a:gd name="T101" fmla="*/ 342 h 1066"/>
                <a:gd name="T102" fmla="*/ 740 w 766"/>
                <a:gd name="T103" fmla="*/ 332 h 1066"/>
                <a:gd name="T104" fmla="*/ 762 w 766"/>
                <a:gd name="T105" fmla="*/ 306 h 1066"/>
                <a:gd name="T106" fmla="*/ 766 w 766"/>
                <a:gd name="T107" fmla="*/ 284 h 1066"/>
                <a:gd name="T108" fmla="*/ 754 w 766"/>
                <a:gd name="T109" fmla="*/ 254 h 1066"/>
                <a:gd name="T110" fmla="*/ 724 w 766"/>
                <a:gd name="T111" fmla="*/ 224 h 10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66" h="1066">
                  <a:moveTo>
                    <a:pt x="714" y="222"/>
                  </a:moveTo>
                  <a:lnTo>
                    <a:pt x="714" y="222"/>
                  </a:lnTo>
                  <a:lnTo>
                    <a:pt x="702" y="222"/>
                  </a:lnTo>
                  <a:lnTo>
                    <a:pt x="692" y="224"/>
                  </a:lnTo>
                  <a:lnTo>
                    <a:pt x="680" y="228"/>
                  </a:lnTo>
                  <a:lnTo>
                    <a:pt x="670" y="232"/>
                  </a:lnTo>
                  <a:lnTo>
                    <a:pt x="670" y="232"/>
                  </a:lnTo>
                  <a:lnTo>
                    <a:pt x="662" y="238"/>
                  </a:lnTo>
                  <a:lnTo>
                    <a:pt x="654" y="246"/>
                  </a:lnTo>
                  <a:lnTo>
                    <a:pt x="650" y="256"/>
                  </a:lnTo>
                  <a:lnTo>
                    <a:pt x="646" y="266"/>
                  </a:lnTo>
                  <a:lnTo>
                    <a:pt x="646" y="266"/>
                  </a:lnTo>
                  <a:lnTo>
                    <a:pt x="636" y="288"/>
                  </a:lnTo>
                  <a:lnTo>
                    <a:pt x="630" y="298"/>
                  </a:lnTo>
                  <a:lnTo>
                    <a:pt x="620" y="308"/>
                  </a:lnTo>
                  <a:lnTo>
                    <a:pt x="620" y="308"/>
                  </a:lnTo>
                  <a:lnTo>
                    <a:pt x="618" y="310"/>
                  </a:lnTo>
                  <a:lnTo>
                    <a:pt x="556" y="344"/>
                  </a:lnTo>
                  <a:lnTo>
                    <a:pt x="556" y="344"/>
                  </a:lnTo>
                  <a:lnTo>
                    <a:pt x="524" y="294"/>
                  </a:lnTo>
                  <a:lnTo>
                    <a:pt x="486" y="244"/>
                  </a:lnTo>
                  <a:lnTo>
                    <a:pt x="448" y="196"/>
                  </a:lnTo>
                  <a:lnTo>
                    <a:pt x="406" y="152"/>
                  </a:lnTo>
                  <a:lnTo>
                    <a:pt x="362" y="110"/>
                  </a:lnTo>
                  <a:lnTo>
                    <a:pt x="314" y="70"/>
                  </a:lnTo>
                  <a:lnTo>
                    <a:pt x="264" y="34"/>
                  </a:lnTo>
                  <a:lnTo>
                    <a:pt x="214" y="0"/>
                  </a:lnTo>
                  <a:lnTo>
                    <a:pt x="130" y="144"/>
                  </a:lnTo>
                  <a:lnTo>
                    <a:pt x="150" y="154"/>
                  </a:lnTo>
                  <a:lnTo>
                    <a:pt x="150" y="154"/>
                  </a:lnTo>
                  <a:lnTo>
                    <a:pt x="158" y="154"/>
                  </a:lnTo>
                  <a:lnTo>
                    <a:pt x="178" y="152"/>
                  </a:lnTo>
                  <a:lnTo>
                    <a:pt x="178" y="152"/>
                  </a:lnTo>
                  <a:lnTo>
                    <a:pt x="192" y="152"/>
                  </a:lnTo>
                  <a:lnTo>
                    <a:pt x="208" y="152"/>
                  </a:lnTo>
                  <a:lnTo>
                    <a:pt x="226" y="156"/>
                  </a:lnTo>
                  <a:lnTo>
                    <a:pt x="234" y="158"/>
                  </a:lnTo>
                  <a:lnTo>
                    <a:pt x="244" y="162"/>
                  </a:lnTo>
                  <a:lnTo>
                    <a:pt x="244" y="162"/>
                  </a:lnTo>
                  <a:lnTo>
                    <a:pt x="258" y="172"/>
                  </a:lnTo>
                  <a:lnTo>
                    <a:pt x="272" y="184"/>
                  </a:lnTo>
                  <a:lnTo>
                    <a:pt x="282" y="200"/>
                  </a:lnTo>
                  <a:lnTo>
                    <a:pt x="292" y="216"/>
                  </a:lnTo>
                  <a:lnTo>
                    <a:pt x="292" y="216"/>
                  </a:lnTo>
                  <a:lnTo>
                    <a:pt x="294" y="226"/>
                  </a:lnTo>
                  <a:lnTo>
                    <a:pt x="296" y="236"/>
                  </a:lnTo>
                  <a:lnTo>
                    <a:pt x="294" y="256"/>
                  </a:lnTo>
                  <a:lnTo>
                    <a:pt x="290" y="280"/>
                  </a:lnTo>
                  <a:lnTo>
                    <a:pt x="286" y="290"/>
                  </a:lnTo>
                  <a:lnTo>
                    <a:pt x="280" y="302"/>
                  </a:lnTo>
                  <a:lnTo>
                    <a:pt x="280" y="302"/>
                  </a:lnTo>
                  <a:lnTo>
                    <a:pt x="272" y="312"/>
                  </a:lnTo>
                  <a:lnTo>
                    <a:pt x="266" y="322"/>
                  </a:lnTo>
                  <a:lnTo>
                    <a:pt x="256" y="330"/>
                  </a:lnTo>
                  <a:lnTo>
                    <a:pt x="248" y="338"/>
                  </a:lnTo>
                  <a:lnTo>
                    <a:pt x="238" y="344"/>
                  </a:lnTo>
                  <a:lnTo>
                    <a:pt x="228" y="348"/>
                  </a:lnTo>
                  <a:lnTo>
                    <a:pt x="220" y="352"/>
                  </a:lnTo>
                  <a:lnTo>
                    <a:pt x="210" y="354"/>
                  </a:lnTo>
                  <a:lnTo>
                    <a:pt x="210" y="354"/>
                  </a:lnTo>
                  <a:lnTo>
                    <a:pt x="190" y="354"/>
                  </a:lnTo>
                  <a:lnTo>
                    <a:pt x="172" y="350"/>
                  </a:lnTo>
                  <a:lnTo>
                    <a:pt x="156" y="344"/>
                  </a:lnTo>
                  <a:lnTo>
                    <a:pt x="140" y="336"/>
                  </a:lnTo>
                  <a:lnTo>
                    <a:pt x="140" y="336"/>
                  </a:lnTo>
                  <a:lnTo>
                    <a:pt x="124" y="324"/>
                  </a:lnTo>
                  <a:lnTo>
                    <a:pt x="114" y="312"/>
                  </a:lnTo>
                  <a:lnTo>
                    <a:pt x="106" y="298"/>
                  </a:lnTo>
                  <a:lnTo>
                    <a:pt x="100" y="286"/>
                  </a:lnTo>
                  <a:lnTo>
                    <a:pt x="100" y="286"/>
                  </a:lnTo>
                  <a:lnTo>
                    <a:pt x="92" y="270"/>
                  </a:lnTo>
                  <a:lnTo>
                    <a:pt x="88" y="264"/>
                  </a:lnTo>
                  <a:lnTo>
                    <a:pt x="68" y="252"/>
                  </a:lnTo>
                  <a:lnTo>
                    <a:pt x="0" y="370"/>
                  </a:lnTo>
                  <a:lnTo>
                    <a:pt x="0" y="370"/>
                  </a:lnTo>
                  <a:lnTo>
                    <a:pt x="28" y="388"/>
                  </a:lnTo>
                  <a:lnTo>
                    <a:pt x="56" y="410"/>
                  </a:lnTo>
                  <a:lnTo>
                    <a:pt x="82" y="432"/>
                  </a:lnTo>
                  <a:lnTo>
                    <a:pt x="106" y="458"/>
                  </a:lnTo>
                  <a:lnTo>
                    <a:pt x="130" y="484"/>
                  </a:lnTo>
                  <a:lnTo>
                    <a:pt x="152" y="510"/>
                  </a:lnTo>
                  <a:lnTo>
                    <a:pt x="172" y="540"/>
                  </a:lnTo>
                  <a:lnTo>
                    <a:pt x="190" y="570"/>
                  </a:lnTo>
                  <a:lnTo>
                    <a:pt x="206" y="600"/>
                  </a:lnTo>
                  <a:lnTo>
                    <a:pt x="220" y="634"/>
                  </a:lnTo>
                  <a:lnTo>
                    <a:pt x="234" y="666"/>
                  </a:lnTo>
                  <a:lnTo>
                    <a:pt x="244" y="702"/>
                  </a:lnTo>
                  <a:lnTo>
                    <a:pt x="254" y="738"/>
                  </a:lnTo>
                  <a:lnTo>
                    <a:pt x="260" y="774"/>
                  </a:lnTo>
                  <a:lnTo>
                    <a:pt x="266" y="812"/>
                  </a:lnTo>
                  <a:lnTo>
                    <a:pt x="268" y="850"/>
                  </a:lnTo>
                  <a:lnTo>
                    <a:pt x="460" y="850"/>
                  </a:lnTo>
                  <a:lnTo>
                    <a:pt x="458" y="922"/>
                  </a:lnTo>
                  <a:lnTo>
                    <a:pt x="458" y="922"/>
                  </a:lnTo>
                  <a:lnTo>
                    <a:pt x="456" y="936"/>
                  </a:lnTo>
                  <a:lnTo>
                    <a:pt x="450" y="948"/>
                  </a:lnTo>
                  <a:lnTo>
                    <a:pt x="436" y="966"/>
                  </a:lnTo>
                  <a:lnTo>
                    <a:pt x="436" y="966"/>
                  </a:lnTo>
                  <a:lnTo>
                    <a:pt x="430" y="974"/>
                  </a:lnTo>
                  <a:lnTo>
                    <a:pt x="426" y="984"/>
                  </a:lnTo>
                  <a:lnTo>
                    <a:pt x="422" y="992"/>
                  </a:lnTo>
                  <a:lnTo>
                    <a:pt x="422" y="1002"/>
                  </a:lnTo>
                  <a:lnTo>
                    <a:pt x="422" y="1002"/>
                  </a:lnTo>
                  <a:lnTo>
                    <a:pt x="422" y="1016"/>
                  </a:lnTo>
                  <a:lnTo>
                    <a:pt x="424" y="1028"/>
                  </a:lnTo>
                  <a:lnTo>
                    <a:pt x="428" y="1038"/>
                  </a:lnTo>
                  <a:lnTo>
                    <a:pt x="434" y="1048"/>
                  </a:lnTo>
                  <a:lnTo>
                    <a:pt x="434" y="1048"/>
                  </a:lnTo>
                  <a:lnTo>
                    <a:pt x="442" y="1054"/>
                  </a:lnTo>
                  <a:lnTo>
                    <a:pt x="452" y="1060"/>
                  </a:lnTo>
                  <a:lnTo>
                    <a:pt x="464" y="1064"/>
                  </a:lnTo>
                  <a:lnTo>
                    <a:pt x="482" y="1066"/>
                  </a:lnTo>
                  <a:lnTo>
                    <a:pt x="482" y="1066"/>
                  </a:lnTo>
                  <a:lnTo>
                    <a:pt x="498" y="1064"/>
                  </a:lnTo>
                  <a:lnTo>
                    <a:pt x="512" y="1062"/>
                  </a:lnTo>
                  <a:lnTo>
                    <a:pt x="522" y="1056"/>
                  </a:lnTo>
                  <a:lnTo>
                    <a:pt x="530" y="1048"/>
                  </a:lnTo>
                  <a:lnTo>
                    <a:pt x="530" y="1048"/>
                  </a:lnTo>
                  <a:lnTo>
                    <a:pt x="536" y="1040"/>
                  </a:lnTo>
                  <a:lnTo>
                    <a:pt x="540" y="1028"/>
                  </a:lnTo>
                  <a:lnTo>
                    <a:pt x="542" y="1018"/>
                  </a:lnTo>
                  <a:lnTo>
                    <a:pt x="544" y="1004"/>
                  </a:lnTo>
                  <a:lnTo>
                    <a:pt x="544" y="1004"/>
                  </a:lnTo>
                  <a:lnTo>
                    <a:pt x="542" y="994"/>
                  </a:lnTo>
                  <a:lnTo>
                    <a:pt x="540" y="986"/>
                  </a:lnTo>
                  <a:lnTo>
                    <a:pt x="534" y="976"/>
                  </a:lnTo>
                  <a:lnTo>
                    <a:pt x="528" y="968"/>
                  </a:lnTo>
                  <a:lnTo>
                    <a:pt x="528" y="968"/>
                  </a:lnTo>
                  <a:lnTo>
                    <a:pt x="514" y="948"/>
                  </a:lnTo>
                  <a:lnTo>
                    <a:pt x="506" y="936"/>
                  </a:lnTo>
                  <a:lnTo>
                    <a:pt x="504" y="922"/>
                  </a:lnTo>
                  <a:lnTo>
                    <a:pt x="504" y="922"/>
                  </a:lnTo>
                  <a:lnTo>
                    <a:pt x="504" y="922"/>
                  </a:lnTo>
                  <a:lnTo>
                    <a:pt x="506" y="850"/>
                  </a:lnTo>
                  <a:lnTo>
                    <a:pt x="704" y="850"/>
                  </a:lnTo>
                  <a:lnTo>
                    <a:pt x="704" y="850"/>
                  </a:lnTo>
                  <a:lnTo>
                    <a:pt x="700" y="788"/>
                  </a:lnTo>
                  <a:lnTo>
                    <a:pt x="692" y="726"/>
                  </a:lnTo>
                  <a:lnTo>
                    <a:pt x="682" y="666"/>
                  </a:lnTo>
                  <a:lnTo>
                    <a:pt x="668" y="606"/>
                  </a:lnTo>
                  <a:lnTo>
                    <a:pt x="650" y="548"/>
                  </a:lnTo>
                  <a:lnTo>
                    <a:pt x="630" y="492"/>
                  </a:lnTo>
                  <a:lnTo>
                    <a:pt x="606" y="438"/>
                  </a:lnTo>
                  <a:lnTo>
                    <a:pt x="580" y="384"/>
                  </a:lnTo>
                  <a:lnTo>
                    <a:pt x="644" y="348"/>
                  </a:lnTo>
                  <a:lnTo>
                    <a:pt x="644" y="348"/>
                  </a:lnTo>
                  <a:lnTo>
                    <a:pt x="656" y="344"/>
                  </a:lnTo>
                  <a:lnTo>
                    <a:pt x="668" y="342"/>
                  </a:lnTo>
                  <a:lnTo>
                    <a:pt x="692" y="344"/>
                  </a:lnTo>
                  <a:lnTo>
                    <a:pt x="692" y="344"/>
                  </a:lnTo>
                  <a:lnTo>
                    <a:pt x="702" y="344"/>
                  </a:lnTo>
                  <a:lnTo>
                    <a:pt x="712" y="344"/>
                  </a:lnTo>
                  <a:lnTo>
                    <a:pt x="722" y="342"/>
                  </a:lnTo>
                  <a:lnTo>
                    <a:pt x="730" y="338"/>
                  </a:lnTo>
                  <a:lnTo>
                    <a:pt x="730" y="338"/>
                  </a:lnTo>
                  <a:lnTo>
                    <a:pt x="740" y="332"/>
                  </a:lnTo>
                  <a:lnTo>
                    <a:pt x="750" y="324"/>
                  </a:lnTo>
                  <a:lnTo>
                    <a:pt x="758" y="314"/>
                  </a:lnTo>
                  <a:lnTo>
                    <a:pt x="762" y="306"/>
                  </a:lnTo>
                  <a:lnTo>
                    <a:pt x="762" y="306"/>
                  </a:lnTo>
                  <a:lnTo>
                    <a:pt x="766" y="294"/>
                  </a:lnTo>
                  <a:lnTo>
                    <a:pt x="766" y="284"/>
                  </a:lnTo>
                  <a:lnTo>
                    <a:pt x="762" y="270"/>
                  </a:lnTo>
                  <a:lnTo>
                    <a:pt x="754" y="254"/>
                  </a:lnTo>
                  <a:lnTo>
                    <a:pt x="754" y="254"/>
                  </a:lnTo>
                  <a:lnTo>
                    <a:pt x="744" y="240"/>
                  </a:lnTo>
                  <a:lnTo>
                    <a:pt x="734" y="230"/>
                  </a:lnTo>
                  <a:lnTo>
                    <a:pt x="724" y="224"/>
                  </a:lnTo>
                  <a:lnTo>
                    <a:pt x="714" y="222"/>
                  </a:lnTo>
                  <a:lnTo>
                    <a:pt x="714" y="222"/>
                  </a:lnTo>
                  <a:close/>
                </a:path>
              </a:pathLst>
            </a:custGeom>
            <a:blipFill>
              <a:blip r:embed="rId6" cstate="print"/>
              <a:stretch>
                <a:fillRect/>
              </a:stretch>
            </a:blip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/>
            </a:p>
          </p:txBody>
        </p:sp>
        <p:sp>
          <p:nvSpPr>
            <p:cNvPr id="8" name="chenying0907 11"/>
            <p:cNvSpPr/>
            <p:nvPr/>
          </p:nvSpPr>
          <p:spPr bwMode="auto">
            <a:xfrm>
              <a:off x="1148299" y="3369827"/>
              <a:ext cx="1625600" cy="1993900"/>
            </a:xfrm>
            <a:custGeom>
              <a:avLst/>
              <a:gdLst>
                <a:gd name="T0" fmla="*/ 982 w 1024"/>
                <a:gd name="T1" fmla="*/ 1080 h 1256"/>
                <a:gd name="T2" fmla="*/ 952 w 1024"/>
                <a:gd name="T3" fmla="*/ 1078 h 1256"/>
                <a:gd name="T4" fmla="*/ 914 w 1024"/>
                <a:gd name="T5" fmla="*/ 1080 h 1256"/>
                <a:gd name="T6" fmla="*/ 900 w 1024"/>
                <a:gd name="T7" fmla="*/ 1076 h 1256"/>
                <a:gd name="T8" fmla="*/ 948 w 1024"/>
                <a:gd name="T9" fmla="*/ 888 h 1256"/>
                <a:gd name="T10" fmla="*/ 804 w 1024"/>
                <a:gd name="T11" fmla="*/ 784 h 1256"/>
                <a:gd name="T12" fmla="*/ 680 w 1024"/>
                <a:gd name="T13" fmla="*/ 658 h 1256"/>
                <a:gd name="T14" fmla="*/ 588 w 1024"/>
                <a:gd name="T15" fmla="*/ 574 h 1256"/>
                <a:gd name="T16" fmla="*/ 576 w 1024"/>
                <a:gd name="T17" fmla="*/ 600 h 1256"/>
                <a:gd name="T18" fmla="*/ 562 w 1024"/>
                <a:gd name="T19" fmla="*/ 628 h 1256"/>
                <a:gd name="T20" fmla="*/ 534 w 1024"/>
                <a:gd name="T21" fmla="*/ 652 h 1256"/>
                <a:gd name="T22" fmla="*/ 502 w 1024"/>
                <a:gd name="T23" fmla="*/ 666 h 1256"/>
                <a:gd name="T24" fmla="*/ 464 w 1024"/>
                <a:gd name="T25" fmla="*/ 668 h 1256"/>
                <a:gd name="T26" fmla="*/ 426 w 1024"/>
                <a:gd name="T27" fmla="*/ 652 h 1256"/>
                <a:gd name="T28" fmla="*/ 396 w 1024"/>
                <a:gd name="T29" fmla="*/ 616 h 1256"/>
                <a:gd name="T30" fmla="*/ 386 w 1024"/>
                <a:gd name="T31" fmla="*/ 594 h 1256"/>
                <a:gd name="T32" fmla="*/ 380 w 1024"/>
                <a:gd name="T33" fmla="*/ 560 h 1256"/>
                <a:gd name="T34" fmla="*/ 384 w 1024"/>
                <a:gd name="T35" fmla="*/ 530 h 1256"/>
                <a:gd name="T36" fmla="*/ 406 w 1024"/>
                <a:gd name="T37" fmla="*/ 498 h 1256"/>
                <a:gd name="T38" fmla="*/ 434 w 1024"/>
                <a:gd name="T39" fmla="*/ 478 h 1256"/>
                <a:gd name="T40" fmla="*/ 482 w 1024"/>
                <a:gd name="T41" fmla="*/ 466 h 1256"/>
                <a:gd name="T42" fmla="*/ 514 w 1024"/>
                <a:gd name="T43" fmla="*/ 468 h 1256"/>
                <a:gd name="T44" fmla="*/ 548 w 1024"/>
                <a:gd name="T45" fmla="*/ 452 h 1256"/>
                <a:gd name="T46" fmla="*/ 482 w 1024"/>
                <a:gd name="T47" fmla="*/ 292 h 1256"/>
                <a:gd name="T48" fmla="*/ 444 w 1024"/>
                <a:gd name="T49" fmla="*/ 120 h 1256"/>
                <a:gd name="T50" fmla="*/ 294 w 1024"/>
                <a:gd name="T51" fmla="*/ 0 h 1256"/>
                <a:gd name="T52" fmla="*/ 298 w 1024"/>
                <a:gd name="T53" fmla="*/ 16 h 1256"/>
                <a:gd name="T54" fmla="*/ 318 w 1024"/>
                <a:gd name="T55" fmla="*/ 44 h 1256"/>
                <a:gd name="T56" fmla="*/ 334 w 1024"/>
                <a:gd name="T57" fmla="*/ 84 h 1256"/>
                <a:gd name="T58" fmla="*/ 332 w 1024"/>
                <a:gd name="T59" fmla="*/ 112 h 1256"/>
                <a:gd name="T60" fmla="*/ 312 w 1024"/>
                <a:gd name="T61" fmla="*/ 162 h 1256"/>
                <a:gd name="T62" fmla="*/ 296 w 1024"/>
                <a:gd name="T63" fmla="*/ 176 h 1256"/>
                <a:gd name="T64" fmla="*/ 244 w 1024"/>
                <a:gd name="T65" fmla="*/ 194 h 1256"/>
                <a:gd name="T66" fmla="*/ 220 w 1024"/>
                <a:gd name="T67" fmla="*/ 194 h 1256"/>
                <a:gd name="T68" fmla="*/ 186 w 1024"/>
                <a:gd name="T69" fmla="*/ 186 h 1256"/>
                <a:gd name="T70" fmla="*/ 158 w 1024"/>
                <a:gd name="T71" fmla="*/ 168 h 1256"/>
                <a:gd name="T72" fmla="*/ 142 w 1024"/>
                <a:gd name="T73" fmla="*/ 144 h 1256"/>
                <a:gd name="T74" fmla="*/ 132 w 1024"/>
                <a:gd name="T75" fmla="*/ 92 h 1256"/>
                <a:gd name="T76" fmla="*/ 140 w 1024"/>
                <a:gd name="T77" fmla="*/ 56 h 1256"/>
                <a:gd name="T78" fmla="*/ 154 w 1024"/>
                <a:gd name="T79" fmla="*/ 32 h 1256"/>
                <a:gd name="T80" fmla="*/ 168 w 1024"/>
                <a:gd name="T81" fmla="*/ 0 h 1256"/>
                <a:gd name="T82" fmla="*/ 2 w 1024"/>
                <a:gd name="T83" fmla="*/ 50 h 1256"/>
                <a:gd name="T84" fmla="*/ 16 w 1024"/>
                <a:gd name="T85" fmla="*/ 196 h 1256"/>
                <a:gd name="T86" fmla="*/ 44 w 1024"/>
                <a:gd name="T87" fmla="*/ 338 h 1256"/>
                <a:gd name="T88" fmla="*/ 86 w 1024"/>
                <a:gd name="T89" fmla="*/ 474 h 1256"/>
                <a:gd name="T90" fmla="*/ 142 w 1024"/>
                <a:gd name="T91" fmla="*/ 606 h 1256"/>
                <a:gd name="T92" fmla="*/ 208 w 1024"/>
                <a:gd name="T93" fmla="*/ 730 h 1256"/>
                <a:gd name="T94" fmla="*/ 286 w 1024"/>
                <a:gd name="T95" fmla="*/ 848 h 1256"/>
                <a:gd name="T96" fmla="*/ 374 w 1024"/>
                <a:gd name="T97" fmla="*/ 958 h 1256"/>
                <a:gd name="T98" fmla="*/ 472 w 1024"/>
                <a:gd name="T99" fmla="*/ 1058 h 1256"/>
                <a:gd name="T100" fmla="*/ 580 w 1024"/>
                <a:gd name="T101" fmla="*/ 1150 h 1256"/>
                <a:gd name="T102" fmla="*/ 696 w 1024"/>
                <a:gd name="T103" fmla="*/ 1232 h 1256"/>
                <a:gd name="T104" fmla="*/ 878 w 1024"/>
                <a:gd name="T105" fmla="*/ 1116 h 1256"/>
                <a:gd name="T106" fmla="*/ 896 w 1024"/>
                <a:gd name="T107" fmla="*/ 1136 h 1256"/>
                <a:gd name="T108" fmla="*/ 908 w 1024"/>
                <a:gd name="T109" fmla="*/ 1166 h 1256"/>
                <a:gd name="T110" fmla="*/ 928 w 1024"/>
                <a:gd name="T111" fmla="*/ 1188 h 1256"/>
                <a:gd name="T112" fmla="*/ 950 w 1024"/>
                <a:gd name="T113" fmla="*/ 1198 h 1256"/>
                <a:gd name="T114" fmla="*/ 974 w 1024"/>
                <a:gd name="T115" fmla="*/ 1200 h 1256"/>
                <a:gd name="T116" fmla="*/ 1004 w 1024"/>
                <a:gd name="T117" fmla="*/ 1182 h 1256"/>
                <a:gd name="T118" fmla="*/ 1020 w 1024"/>
                <a:gd name="T119" fmla="*/ 1152 h 1256"/>
                <a:gd name="T120" fmla="*/ 1022 w 1024"/>
                <a:gd name="T121" fmla="*/ 1116 h 1256"/>
                <a:gd name="T122" fmla="*/ 1010 w 1024"/>
                <a:gd name="T123" fmla="*/ 1098 h 1256"/>
                <a:gd name="T124" fmla="*/ 992 w 1024"/>
                <a:gd name="T125" fmla="*/ 1084 h 1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24" h="1256">
                  <a:moveTo>
                    <a:pt x="992" y="1084"/>
                  </a:moveTo>
                  <a:lnTo>
                    <a:pt x="992" y="1084"/>
                  </a:lnTo>
                  <a:lnTo>
                    <a:pt x="982" y="1080"/>
                  </a:lnTo>
                  <a:lnTo>
                    <a:pt x="972" y="1078"/>
                  </a:lnTo>
                  <a:lnTo>
                    <a:pt x="962" y="1078"/>
                  </a:lnTo>
                  <a:lnTo>
                    <a:pt x="952" y="1078"/>
                  </a:lnTo>
                  <a:lnTo>
                    <a:pt x="952" y="1078"/>
                  </a:lnTo>
                  <a:lnTo>
                    <a:pt x="926" y="1082"/>
                  </a:lnTo>
                  <a:lnTo>
                    <a:pt x="914" y="1080"/>
                  </a:lnTo>
                  <a:lnTo>
                    <a:pt x="900" y="1076"/>
                  </a:lnTo>
                  <a:lnTo>
                    <a:pt x="900" y="1076"/>
                  </a:lnTo>
                  <a:lnTo>
                    <a:pt x="900" y="1076"/>
                  </a:lnTo>
                  <a:lnTo>
                    <a:pt x="856" y="1050"/>
                  </a:lnTo>
                  <a:lnTo>
                    <a:pt x="948" y="888"/>
                  </a:lnTo>
                  <a:lnTo>
                    <a:pt x="948" y="888"/>
                  </a:lnTo>
                  <a:lnTo>
                    <a:pt x="898" y="856"/>
                  </a:lnTo>
                  <a:lnTo>
                    <a:pt x="850" y="822"/>
                  </a:lnTo>
                  <a:lnTo>
                    <a:pt x="804" y="784"/>
                  </a:lnTo>
                  <a:lnTo>
                    <a:pt x="760" y="744"/>
                  </a:lnTo>
                  <a:lnTo>
                    <a:pt x="720" y="702"/>
                  </a:lnTo>
                  <a:lnTo>
                    <a:pt x="680" y="658"/>
                  </a:lnTo>
                  <a:lnTo>
                    <a:pt x="644" y="610"/>
                  </a:lnTo>
                  <a:lnTo>
                    <a:pt x="610" y="562"/>
                  </a:lnTo>
                  <a:lnTo>
                    <a:pt x="588" y="574"/>
                  </a:lnTo>
                  <a:lnTo>
                    <a:pt x="588" y="574"/>
                  </a:lnTo>
                  <a:lnTo>
                    <a:pt x="584" y="582"/>
                  </a:lnTo>
                  <a:lnTo>
                    <a:pt x="576" y="600"/>
                  </a:lnTo>
                  <a:lnTo>
                    <a:pt x="576" y="600"/>
                  </a:lnTo>
                  <a:lnTo>
                    <a:pt x="570" y="614"/>
                  </a:lnTo>
                  <a:lnTo>
                    <a:pt x="562" y="628"/>
                  </a:lnTo>
                  <a:lnTo>
                    <a:pt x="550" y="640"/>
                  </a:lnTo>
                  <a:lnTo>
                    <a:pt x="542" y="646"/>
                  </a:lnTo>
                  <a:lnTo>
                    <a:pt x="534" y="652"/>
                  </a:lnTo>
                  <a:lnTo>
                    <a:pt x="534" y="652"/>
                  </a:lnTo>
                  <a:lnTo>
                    <a:pt x="518" y="660"/>
                  </a:lnTo>
                  <a:lnTo>
                    <a:pt x="502" y="666"/>
                  </a:lnTo>
                  <a:lnTo>
                    <a:pt x="484" y="670"/>
                  </a:lnTo>
                  <a:lnTo>
                    <a:pt x="464" y="668"/>
                  </a:lnTo>
                  <a:lnTo>
                    <a:pt x="464" y="668"/>
                  </a:lnTo>
                  <a:lnTo>
                    <a:pt x="454" y="666"/>
                  </a:lnTo>
                  <a:lnTo>
                    <a:pt x="446" y="662"/>
                  </a:lnTo>
                  <a:lnTo>
                    <a:pt x="426" y="652"/>
                  </a:lnTo>
                  <a:lnTo>
                    <a:pt x="410" y="636"/>
                  </a:lnTo>
                  <a:lnTo>
                    <a:pt x="402" y="626"/>
                  </a:lnTo>
                  <a:lnTo>
                    <a:pt x="396" y="616"/>
                  </a:lnTo>
                  <a:lnTo>
                    <a:pt x="396" y="616"/>
                  </a:lnTo>
                  <a:lnTo>
                    <a:pt x="390" y="606"/>
                  </a:lnTo>
                  <a:lnTo>
                    <a:pt x="386" y="594"/>
                  </a:lnTo>
                  <a:lnTo>
                    <a:pt x="382" y="582"/>
                  </a:lnTo>
                  <a:lnTo>
                    <a:pt x="380" y="572"/>
                  </a:lnTo>
                  <a:lnTo>
                    <a:pt x="380" y="560"/>
                  </a:lnTo>
                  <a:lnTo>
                    <a:pt x="380" y="550"/>
                  </a:lnTo>
                  <a:lnTo>
                    <a:pt x="382" y="540"/>
                  </a:lnTo>
                  <a:lnTo>
                    <a:pt x="384" y="530"/>
                  </a:lnTo>
                  <a:lnTo>
                    <a:pt x="384" y="530"/>
                  </a:lnTo>
                  <a:lnTo>
                    <a:pt x="394" y="514"/>
                  </a:lnTo>
                  <a:lnTo>
                    <a:pt x="406" y="498"/>
                  </a:lnTo>
                  <a:lnTo>
                    <a:pt x="418" y="488"/>
                  </a:lnTo>
                  <a:lnTo>
                    <a:pt x="434" y="478"/>
                  </a:lnTo>
                  <a:lnTo>
                    <a:pt x="434" y="478"/>
                  </a:lnTo>
                  <a:lnTo>
                    <a:pt x="450" y="470"/>
                  </a:lnTo>
                  <a:lnTo>
                    <a:pt x="468" y="466"/>
                  </a:lnTo>
                  <a:lnTo>
                    <a:pt x="482" y="466"/>
                  </a:lnTo>
                  <a:lnTo>
                    <a:pt x="496" y="466"/>
                  </a:lnTo>
                  <a:lnTo>
                    <a:pt x="496" y="466"/>
                  </a:lnTo>
                  <a:lnTo>
                    <a:pt x="514" y="468"/>
                  </a:lnTo>
                  <a:lnTo>
                    <a:pt x="520" y="468"/>
                  </a:lnTo>
                  <a:lnTo>
                    <a:pt x="548" y="452"/>
                  </a:lnTo>
                  <a:lnTo>
                    <a:pt x="548" y="452"/>
                  </a:lnTo>
                  <a:lnTo>
                    <a:pt x="522" y="400"/>
                  </a:lnTo>
                  <a:lnTo>
                    <a:pt x="502" y="348"/>
                  </a:lnTo>
                  <a:lnTo>
                    <a:pt x="482" y="292"/>
                  </a:lnTo>
                  <a:lnTo>
                    <a:pt x="466" y="236"/>
                  </a:lnTo>
                  <a:lnTo>
                    <a:pt x="454" y="178"/>
                  </a:lnTo>
                  <a:lnTo>
                    <a:pt x="444" y="120"/>
                  </a:lnTo>
                  <a:lnTo>
                    <a:pt x="438" y="60"/>
                  </a:lnTo>
                  <a:lnTo>
                    <a:pt x="436" y="0"/>
                  </a:lnTo>
                  <a:lnTo>
                    <a:pt x="294" y="0"/>
                  </a:lnTo>
                  <a:lnTo>
                    <a:pt x="294" y="8"/>
                  </a:lnTo>
                  <a:lnTo>
                    <a:pt x="294" y="8"/>
                  </a:lnTo>
                  <a:lnTo>
                    <a:pt x="298" y="16"/>
                  </a:lnTo>
                  <a:lnTo>
                    <a:pt x="310" y="32"/>
                  </a:lnTo>
                  <a:lnTo>
                    <a:pt x="310" y="32"/>
                  </a:lnTo>
                  <a:lnTo>
                    <a:pt x="318" y="44"/>
                  </a:lnTo>
                  <a:lnTo>
                    <a:pt x="326" y="58"/>
                  </a:lnTo>
                  <a:lnTo>
                    <a:pt x="332" y="76"/>
                  </a:lnTo>
                  <a:lnTo>
                    <a:pt x="334" y="84"/>
                  </a:lnTo>
                  <a:lnTo>
                    <a:pt x="334" y="94"/>
                  </a:lnTo>
                  <a:lnTo>
                    <a:pt x="334" y="94"/>
                  </a:lnTo>
                  <a:lnTo>
                    <a:pt x="332" y="112"/>
                  </a:lnTo>
                  <a:lnTo>
                    <a:pt x="328" y="130"/>
                  </a:lnTo>
                  <a:lnTo>
                    <a:pt x="322" y="146"/>
                  </a:lnTo>
                  <a:lnTo>
                    <a:pt x="312" y="162"/>
                  </a:lnTo>
                  <a:lnTo>
                    <a:pt x="312" y="162"/>
                  </a:lnTo>
                  <a:lnTo>
                    <a:pt x="304" y="170"/>
                  </a:lnTo>
                  <a:lnTo>
                    <a:pt x="296" y="176"/>
                  </a:lnTo>
                  <a:lnTo>
                    <a:pt x="278" y="186"/>
                  </a:lnTo>
                  <a:lnTo>
                    <a:pt x="256" y="192"/>
                  </a:lnTo>
                  <a:lnTo>
                    <a:pt x="244" y="194"/>
                  </a:lnTo>
                  <a:lnTo>
                    <a:pt x="232" y="196"/>
                  </a:lnTo>
                  <a:lnTo>
                    <a:pt x="232" y="196"/>
                  </a:lnTo>
                  <a:lnTo>
                    <a:pt x="220" y="194"/>
                  </a:lnTo>
                  <a:lnTo>
                    <a:pt x="208" y="192"/>
                  </a:lnTo>
                  <a:lnTo>
                    <a:pt x="196" y="190"/>
                  </a:lnTo>
                  <a:lnTo>
                    <a:pt x="186" y="186"/>
                  </a:lnTo>
                  <a:lnTo>
                    <a:pt x="176" y="180"/>
                  </a:lnTo>
                  <a:lnTo>
                    <a:pt x="166" y="174"/>
                  </a:lnTo>
                  <a:lnTo>
                    <a:pt x="158" y="168"/>
                  </a:lnTo>
                  <a:lnTo>
                    <a:pt x="152" y="160"/>
                  </a:lnTo>
                  <a:lnTo>
                    <a:pt x="152" y="160"/>
                  </a:lnTo>
                  <a:lnTo>
                    <a:pt x="142" y="144"/>
                  </a:lnTo>
                  <a:lnTo>
                    <a:pt x="136" y="126"/>
                  </a:lnTo>
                  <a:lnTo>
                    <a:pt x="132" y="110"/>
                  </a:lnTo>
                  <a:lnTo>
                    <a:pt x="132" y="92"/>
                  </a:lnTo>
                  <a:lnTo>
                    <a:pt x="132" y="92"/>
                  </a:lnTo>
                  <a:lnTo>
                    <a:pt x="134" y="74"/>
                  </a:lnTo>
                  <a:lnTo>
                    <a:pt x="140" y="56"/>
                  </a:lnTo>
                  <a:lnTo>
                    <a:pt x="148" y="44"/>
                  </a:lnTo>
                  <a:lnTo>
                    <a:pt x="154" y="32"/>
                  </a:lnTo>
                  <a:lnTo>
                    <a:pt x="154" y="32"/>
                  </a:lnTo>
                  <a:lnTo>
                    <a:pt x="166" y="18"/>
                  </a:lnTo>
                  <a:lnTo>
                    <a:pt x="168" y="12"/>
                  </a:lnTo>
                  <a:lnTo>
                    <a:pt x="168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50"/>
                  </a:lnTo>
                  <a:lnTo>
                    <a:pt x="4" y="98"/>
                  </a:lnTo>
                  <a:lnTo>
                    <a:pt x="10" y="148"/>
                  </a:lnTo>
                  <a:lnTo>
                    <a:pt x="16" y="196"/>
                  </a:lnTo>
                  <a:lnTo>
                    <a:pt x="24" y="244"/>
                  </a:lnTo>
                  <a:lnTo>
                    <a:pt x="34" y="290"/>
                  </a:lnTo>
                  <a:lnTo>
                    <a:pt x="44" y="338"/>
                  </a:lnTo>
                  <a:lnTo>
                    <a:pt x="58" y="384"/>
                  </a:lnTo>
                  <a:lnTo>
                    <a:pt x="72" y="430"/>
                  </a:lnTo>
                  <a:lnTo>
                    <a:pt x="86" y="474"/>
                  </a:lnTo>
                  <a:lnTo>
                    <a:pt x="104" y="518"/>
                  </a:lnTo>
                  <a:lnTo>
                    <a:pt x="122" y="562"/>
                  </a:lnTo>
                  <a:lnTo>
                    <a:pt x="142" y="606"/>
                  </a:lnTo>
                  <a:lnTo>
                    <a:pt x="162" y="648"/>
                  </a:lnTo>
                  <a:lnTo>
                    <a:pt x="184" y="690"/>
                  </a:lnTo>
                  <a:lnTo>
                    <a:pt x="208" y="730"/>
                  </a:lnTo>
                  <a:lnTo>
                    <a:pt x="232" y="770"/>
                  </a:lnTo>
                  <a:lnTo>
                    <a:pt x="258" y="810"/>
                  </a:lnTo>
                  <a:lnTo>
                    <a:pt x="286" y="848"/>
                  </a:lnTo>
                  <a:lnTo>
                    <a:pt x="314" y="886"/>
                  </a:lnTo>
                  <a:lnTo>
                    <a:pt x="344" y="922"/>
                  </a:lnTo>
                  <a:lnTo>
                    <a:pt x="374" y="958"/>
                  </a:lnTo>
                  <a:lnTo>
                    <a:pt x="406" y="992"/>
                  </a:lnTo>
                  <a:lnTo>
                    <a:pt x="438" y="1026"/>
                  </a:lnTo>
                  <a:lnTo>
                    <a:pt x="472" y="1058"/>
                  </a:lnTo>
                  <a:lnTo>
                    <a:pt x="508" y="1090"/>
                  </a:lnTo>
                  <a:lnTo>
                    <a:pt x="542" y="1122"/>
                  </a:lnTo>
                  <a:lnTo>
                    <a:pt x="580" y="1150"/>
                  </a:lnTo>
                  <a:lnTo>
                    <a:pt x="618" y="1178"/>
                  </a:lnTo>
                  <a:lnTo>
                    <a:pt x="656" y="1206"/>
                  </a:lnTo>
                  <a:lnTo>
                    <a:pt x="696" y="1232"/>
                  </a:lnTo>
                  <a:lnTo>
                    <a:pt x="736" y="1256"/>
                  </a:lnTo>
                  <a:lnTo>
                    <a:pt x="832" y="1090"/>
                  </a:lnTo>
                  <a:lnTo>
                    <a:pt x="878" y="1116"/>
                  </a:lnTo>
                  <a:lnTo>
                    <a:pt x="878" y="1116"/>
                  </a:lnTo>
                  <a:lnTo>
                    <a:pt x="888" y="1126"/>
                  </a:lnTo>
                  <a:lnTo>
                    <a:pt x="896" y="1136"/>
                  </a:lnTo>
                  <a:lnTo>
                    <a:pt x="904" y="1156"/>
                  </a:lnTo>
                  <a:lnTo>
                    <a:pt x="904" y="1156"/>
                  </a:lnTo>
                  <a:lnTo>
                    <a:pt x="908" y="1166"/>
                  </a:lnTo>
                  <a:lnTo>
                    <a:pt x="914" y="1174"/>
                  </a:lnTo>
                  <a:lnTo>
                    <a:pt x="920" y="1182"/>
                  </a:lnTo>
                  <a:lnTo>
                    <a:pt x="928" y="1188"/>
                  </a:lnTo>
                  <a:lnTo>
                    <a:pt x="928" y="1188"/>
                  </a:lnTo>
                  <a:lnTo>
                    <a:pt x="940" y="1194"/>
                  </a:lnTo>
                  <a:lnTo>
                    <a:pt x="950" y="1198"/>
                  </a:lnTo>
                  <a:lnTo>
                    <a:pt x="962" y="1200"/>
                  </a:lnTo>
                  <a:lnTo>
                    <a:pt x="974" y="1200"/>
                  </a:lnTo>
                  <a:lnTo>
                    <a:pt x="974" y="1200"/>
                  </a:lnTo>
                  <a:lnTo>
                    <a:pt x="984" y="1198"/>
                  </a:lnTo>
                  <a:lnTo>
                    <a:pt x="994" y="1192"/>
                  </a:lnTo>
                  <a:lnTo>
                    <a:pt x="1004" y="1182"/>
                  </a:lnTo>
                  <a:lnTo>
                    <a:pt x="1014" y="1168"/>
                  </a:lnTo>
                  <a:lnTo>
                    <a:pt x="1014" y="1168"/>
                  </a:lnTo>
                  <a:lnTo>
                    <a:pt x="1020" y="1152"/>
                  </a:lnTo>
                  <a:lnTo>
                    <a:pt x="1024" y="1138"/>
                  </a:lnTo>
                  <a:lnTo>
                    <a:pt x="1024" y="1126"/>
                  </a:lnTo>
                  <a:lnTo>
                    <a:pt x="1022" y="1116"/>
                  </a:lnTo>
                  <a:lnTo>
                    <a:pt x="1022" y="1116"/>
                  </a:lnTo>
                  <a:lnTo>
                    <a:pt x="1018" y="1108"/>
                  </a:lnTo>
                  <a:lnTo>
                    <a:pt x="1010" y="1098"/>
                  </a:lnTo>
                  <a:lnTo>
                    <a:pt x="1002" y="1090"/>
                  </a:lnTo>
                  <a:lnTo>
                    <a:pt x="992" y="1084"/>
                  </a:lnTo>
                  <a:lnTo>
                    <a:pt x="992" y="1084"/>
                  </a:lnTo>
                  <a:close/>
                </a:path>
              </a:pathLst>
            </a:custGeom>
            <a:blipFill>
              <a:blip r:embed="rId3" cstate="print"/>
              <a:stretch>
                <a:fillRect/>
              </a:stretch>
            </a:blip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/>
            </a:p>
          </p:txBody>
        </p:sp>
        <p:sp>
          <p:nvSpPr>
            <p:cNvPr id="9" name="chenying0907 12"/>
            <p:cNvSpPr/>
            <p:nvPr/>
          </p:nvSpPr>
          <p:spPr bwMode="auto">
            <a:xfrm>
              <a:off x="1811874" y="3049152"/>
              <a:ext cx="1216025" cy="1670050"/>
            </a:xfrm>
            <a:custGeom>
              <a:avLst/>
              <a:gdLst>
                <a:gd name="T0" fmla="*/ 308 w 766"/>
                <a:gd name="T1" fmla="*/ 142 h 1052"/>
                <a:gd name="T2" fmla="*/ 314 w 766"/>
                <a:gd name="T3" fmla="*/ 118 h 1052"/>
                <a:gd name="T4" fmla="*/ 334 w 766"/>
                <a:gd name="T5" fmla="*/ 90 h 1052"/>
                <a:gd name="T6" fmla="*/ 344 w 766"/>
                <a:gd name="T7" fmla="*/ 62 h 1052"/>
                <a:gd name="T8" fmla="*/ 340 w 766"/>
                <a:gd name="T9" fmla="*/ 38 h 1052"/>
                <a:gd name="T10" fmla="*/ 332 w 766"/>
                <a:gd name="T11" fmla="*/ 18 h 1052"/>
                <a:gd name="T12" fmla="*/ 300 w 766"/>
                <a:gd name="T13" fmla="*/ 0 h 1052"/>
                <a:gd name="T14" fmla="*/ 266 w 766"/>
                <a:gd name="T15" fmla="*/ 0 h 1052"/>
                <a:gd name="T16" fmla="*/ 236 w 766"/>
                <a:gd name="T17" fmla="*/ 18 h 1052"/>
                <a:gd name="T18" fmla="*/ 226 w 766"/>
                <a:gd name="T19" fmla="*/ 36 h 1052"/>
                <a:gd name="T20" fmla="*/ 222 w 766"/>
                <a:gd name="T21" fmla="*/ 60 h 1052"/>
                <a:gd name="T22" fmla="*/ 230 w 766"/>
                <a:gd name="T23" fmla="*/ 90 h 1052"/>
                <a:gd name="T24" fmla="*/ 252 w 766"/>
                <a:gd name="T25" fmla="*/ 118 h 1052"/>
                <a:gd name="T26" fmla="*/ 262 w 766"/>
                <a:gd name="T27" fmla="*/ 142 h 1052"/>
                <a:gd name="T28" fmla="*/ 62 w 766"/>
                <a:gd name="T29" fmla="*/ 202 h 1052"/>
                <a:gd name="T30" fmla="*/ 72 w 766"/>
                <a:gd name="T31" fmla="*/ 326 h 1052"/>
                <a:gd name="T32" fmla="*/ 114 w 766"/>
                <a:gd name="T33" fmla="*/ 504 h 1052"/>
                <a:gd name="T34" fmla="*/ 186 w 766"/>
                <a:gd name="T35" fmla="*/ 668 h 1052"/>
                <a:gd name="T36" fmla="*/ 110 w 766"/>
                <a:gd name="T37" fmla="*/ 710 h 1052"/>
                <a:gd name="T38" fmla="*/ 74 w 766"/>
                <a:gd name="T39" fmla="*/ 708 h 1052"/>
                <a:gd name="T40" fmla="*/ 44 w 766"/>
                <a:gd name="T41" fmla="*/ 710 h 1052"/>
                <a:gd name="T42" fmla="*/ 26 w 766"/>
                <a:gd name="T43" fmla="*/ 720 h 1052"/>
                <a:gd name="T44" fmla="*/ 4 w 766"/>
                <a:gd name="T45" fmla="*/ 748 h 1052"/>
                <a:gd name="T46" fmla="*/ 0 w 766"/>
                <a:gd name="T47" fmla="*/ 770 h 1052"/>
                <a:gd name="T48" fmla="*/ 12 w 766"/>
                <a:gd name="T49" fmla="*/ 798 h 1052"/>
                <a:gd name="T50" fmla="*/ 42 w 766"/>
                <a:gd name="T51" fmla="*/ 828 h 1052"/>
                <a:gd name="T52" fmla="*/ 64 w 766"/>
                <a:gd name="T53" fmla="*/ 830 h 1052"/>
                <a:gd name="T54" fmla="*/ 96 w 766"/>
                <a:gd name="T55" fmla="*/ 820 h 1052"/>
                <a:gd name="T56" fmla="*/ 112 w 766"/>
                <a:gd name="T57" fmla="*/ 806 h 1052"/>
                <a:gd name="T58" fmla="*/ 120 w 766"/>
                <a:gd name="T59" fmla="*/ 788 h 1052"/>
                <a:gd name="T60" fmla="*/ 146 w 766"/>
                <a:gd name="T61" fmla="*/ 744 h 1052"/>
                <a:gd name="T62" fmla="*/ 210 w 766"/>
                <a:gd name="T63" fmla="*/ 708 h 1052"/>
                <a:gd name="T64" fmla="*/ 280 w 766"/>
                <a:gd name="T65" fmla="*/ 808 h 1052"/>
                <a:gd name="T66" fmla="*/ 404 w 766"/>
                <a:gd name="T67" fmla="*/ 942 h 1052"/>
                <a:gd name="T68" fmla="*/ 552 w 766"/>
                <a:gd name="T69" fmla="*/ 1052 h 1052"/>
                <a:gd name="T70" fmla="*/ 616 w 766"/>
                <a:gd name="T71" fmla="*/ 912 h 1052"/>
                <a:gd name="T72" fmla="*/ 588 w 766"/>
                <a:gd name="T73" fmla="*/ 914 h 1052"/>
                <a:gd name="T74" fmla="*/ 540 w 766"/>
                <a:gd name="T75" fmla="*/ 910 h 1052"/>
                <a:gd name="T76" fmla="*/ 522 w 766"/>
                <a:gd name="T77" fmla="*/ 902 h 1052"/>
                <a:gd name="T78" fmla="*/ 482 w 766"/>
                <a:gd name="T79" fmla="*/ 866 h 1052"/>
                <a:gd name="T80" fmla="*/ 472 w 766"/>
                <a:gd name="T81" fmla="*/ 840 h 1052"/>
                <a:gd name="T82" fmla="*/ 476 w 766"/>
                <a:gd name="T83" fmla="*/ 786 h 1052"/>
                <a:gd name="T84" fmla="*/ 486 w 766"/>
                <a:gd name="T85" fmla="*/ 764 h 1052"/>
                <a:gd name="T86" fmla="*/ 508 w 766"/>
                <a:gd name="T87" fmla="*/ 736 h 1052"/>
                <a:gd name="T88" fmla="*/ 536 w 766"/>
                <a:gd name="T89" fmla="*/ 718 h 1052"/>
                <a:gd name="T90" fmla="*/ 556 w 766"/>
                <a:gd name="T91" fmla="*/ 712 h 1052"/>
                <a:gd name="T92" fmla="*/ 610 w 766"/>
                <a:gd name="T93" fmla="*/ 722 h 1052"/>
                <a:gd name="T94" fmla="*/ 640 w 766"/>
                <a:gd name="T95" fmla="*/ 740 h 1052"/>
                <a:gd name="T96" fmla="*/ 666 w 766"/>
                <a:gd name="T97" fmla="*/ 780 h 1052"/>
                <a:gd name="T98" fmla="*/ 676 w 766"/>
                <a:gd name="T99" fmla="*/ 800 h 1052"/>
                <a:gd name="T100" fmla="*/ 766 w 766"/>
                <a:gd name="T101" fmla="*/ 684 h 1052"/>
                <a:gd name="T102" fmla="*/ 684 w 766"/>
                <a:gd name="T103" fmla="*/ 620 h 1052"/>
                <a:gd name="T104" fmla="*/ 614 w 766"/>
                <a:gd name="T105" fmla="*/ 542 h 1052"/>
                <a:gd name="T106" fmla="*/ 560 w 766"/>
                <a:gd name="T107" fmla="*/ 452 h 1052"/>
                <a:gd name="T108" fmla="*/ 522 w 766"/>
                <a:gd name="T109" fmla="*/ 350 h 1052"/>
                <a:gd name="T110" fmla="*/ 500 w 766"/>
                <a:gd name="T111" fmla="*/ 240 h 10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66" h="1052">
                  <a:moveTo>
                    <a:pt x="498" y="202"/>
                  </a:moveTo>
                  <a:lnTo>
                    <a:pt x="306" y="202"/>
                  </a:lnTo>
                  <a:lnTo>
                    <a:pt x="308" y="142"/>
                  </a:lnTo>
                  <a:lnTo>
                    <a:pt x="308" y="142"/>
                  </a:lnTo>
                  <a:lnTo>
                    <a:pt x="310" y="130"/>
                  </a:lnTo>
                  <a:lnTo>
                    <a:pt x="314" y="118"/>
                  </a:lnTo>
                  <a:lnTo>
                    <a:pt x="328" y="100"/>
                  </a:lnTo>
                  <a:lnTo>
                    <a:pt x="328" y="100"/>
                  </a:lnTo>
                  <a:lnTo>
                    <a:pt x="334" y="90"/>
                  </a:lnTo>
                  <a:lnTo>
                    <a:pt x="340" y="82"/>
                  </a:lnTo>
                  <a:lnTo>
                    <a:pt x="342" y="72"/>
                  </a:lnTo>
                  <a:lnTo>
                    <a:pt x="344" y="62"/>
                  </a:lnTo>
                  <a:lnTo>
                    <a:pt x="344" y="62"/>
                  </a:lnTo>
                  <a:lnTo>
                    <a:pt x="344" y="50"/>
                  </a:lnTo>
                  <a:lnTo>
                    <a:pt x="340" y="38"/>
                  </a:lnTo>
                  <a:lnTo>
                    <a:pt x="336" y="28"/>
                  </a:lnTo>
                  <a:lnTo>
                    <a:pt x="332" y="18"/>
                  </a:lnTo>
                  <a:lnTo>
                    <a:pt x="332" y="18"/>
                  </a:lnTo>
                  <a:lnTo>
                    <a:pt x="324" y="10"/>
                  </a:lnTo>
                  <a:lnTo>
                    <a:pt x="314" y="4"/>
                  </a:lnTo>
                  <a:lnTo>
                    <a:pt x="300" y="0"/>
                  </a:lnTo>
                  <a:lnTo>
                    <a:pt x="284" y="0"/>
                  </a:lnTo>
                  <a:lnTo>
                    <a:pt x="284" y="0"/>
                  </a:lnTo>
                  <a:lnTo>
                    <a:pt x="266" y="0"/>
                  </a:lnTo>
                  <a:lnTo>
                    <a:pt x="252" y="4"/>
                  </a:lnTo>
                  <a:lnTo>
                    <a:pt x="242" y="10"/>
                  </a:lnTo>
                  <a:lnTo>
                    <a:pt x="236" y="18"/>
                  </a:lnTo>
                  <a:lnTo>
                    <a:pt x="236" y="18"/>
                  </a:lnTo>
                  <a:lnTo>
                    <a:pt x="230" y="26"/>
                  </a:lnTo>
                  <a:lnTo>
                    <a:pt x="226" y="36"/>
                  </a:lnTo>
                  <a:lnTo>
                    <a:pt x="222" y="48"/>
                  </a:lnTo>
                  <a:lnTo>
                    <a:pt x="222" y="60"/>
                  </a:lnTo>
                  <a:lnTo>
                    <a:pt x="222" y="60"/>
                  </a:lnTo>
                  <a:lnTo>
                    <a:pt x="222" y="72"/>
                  </a:lnTo>
                  <a:lnTo>
                    <a:pt x="226" y="80"/>
                  </a:lnTo>
                  <a:lnTo>
                    <a:pt x="230" y="90"/>
                  </a:lnTo>
                  <a:lnTo>
                    <a:pt x="238" y="98"/>
                  </a:lnTo>
                  <a:lnTo>
                    <a:pt x="238" y="98"/>
                  </a:lnTo>
                  <a:lnTo>
                    <a:pt x="252" y="118"/>
                  </a:lnTo>
                  <a:lnTo>
                    <a:pt x="258" y="128"/>
                  </a:lnTo>
                  <a:lnTo>
                    <a:pt x="262" y="142"/>
                  </a:lnTo>
                  <a:lnTo>
                    <a:pt x="262" y="142"/>
                  </a:lnTo>
                  <a:lnTo>
                    <a:pt x="262" y="144"/>
                  </a:lnTo>
                  <a:lnTo>
                    <a:pt x="260" y="202"/>
                  </a:lnTo>
                  <a:lnTo>
                    <a:pt x="62" y="202"/>
                  </a:lnTo>
                  <a:lnTo>
                    <a:pt x="62" y="202"/>
                  </a:lnTo>
                  <a:lnTo>
                    <a:pt x="66" y="266"/>
                  </a:lnTo>
                  <a:lnTo>
                    <a:pt x="72" y="326"/>
                  </a:lnTo>
                  <a:lnTo>
                    <a:pt x="84" y="388"/>
                  </a:lnTo>
                  <a:lnTo>
                    <a:pt x="98" y="446"/>
                  </a:lnTo>
                  <a:lnTo>
                    <a:pt x="114" y="504"/>
                  </a:lnTo>
                  <a:lnTo>
                    <a:pt x="136" y="560"/>
                  </a:lnTo>
                  <a:lnTo>
                    <a:pt x="160" y="614"/>
                  </a:lnTo>
                  <a:lnTo>
                    <a:pt x="186" y="668"/>
                  </a:lnTo>
                  <a:lnTo>
                    <a:pt x="122" y="704"/>
                  </a:lnTo>
                  <a:lnTo>
                    <a:pt x="122" y="704"/>
                  </a:lnTo>
                  <a:lnTo>
                    <a:pt x="110" y="710"/>
                  </a:lnTo>
                  <a:lnTo>
                    <a:pt x="98" y="710"/>
                  </a:lnTo>
                  <a:lnTo>
                    <a:pt x="74" y="708"/>
                  </a:lnTo>
                  <a:lnTo>
                    <a:pt x="74" y="708"/>
                  </a:lnTo>
                  <a:lnTo>
                    <a:pt x="64" y="708"/>
                  </a:lnTo>
                  <a:lnTo>
                    <a:pt x="54" y="708"/>
                  </a:lnTo>
                  <a:lnTo>
                    <a:pt x="44" y="710"/>
                  </a:lnTo>
                  <a:lnTo>
                    <a:pt x="36" y="714"/>
                  </a:lnTo>
                  <a:lnTo>
                    <a:pt x="36" y="714"/>
                  </a:lnTo>
                  <a:lnTo>
                    <a:pt x="26" y="720"/>
                  </a:lnTo>
                  <a:lnTo>
                    <a:pt x="16" y="728"/>
                  </a:lnTo>
                  <a:lnTo>
                    <a:pt x="8" y="738"/>
                  </a:lnTo>
                  <a:lnTo>
                    <a:pt x="4" y="748"/>
                  </a:lnTo>
                  <a:lnTo>
                    <a:pt x="4" y="748"/>
                  </a:lnTo>
                  <a:lnTo>
                    <a:pt x="0" y="758"/>
                  </a:lnTo>
                  <a:lnTo>
                    <a:pt x="0" y="770"/>
                  </a:lnTo>
                  <a:lnTo>
                    <a:pt x="4" y="782"/>
                  </a:lnTo>
                  <a:lnTo>
                    <a:pt x="12" y="798"/>
                  </a:lnTo>
                  <a:lnTo>
                    <a:pt x="12" y="798"/>
                  </a:lnTo>
                  <a:lnTo>
                    <a:pt x="22" y="812"/>
                  </a:lnTo>
                  <a:lnTo>
                    <a:pt x="32" y="822"/>
                  </a:lnTo>
                  <a:lnTo>
                    <a:pt x="42" y="828"/>
                  </a:lnTo>
                  <a:lnTo>
                    <a:pt x="52" y="830"/>
                  </a:lnTo>
                  <a:lnTo>
                    <a:pt x="52" y="830"/>
                  </a:lnTo>
                  <a:lnTo>
                    <a:pt x="64" y="830"/>
                  </a:lnTo>
                  <a:lnTo>
                    <a:pt x="74" y="830"/>
                  </a:lnTo>
                  <a:lnTo>
                    <a:pt x="86" y="826"/>
                  </a:lnTo>
                  <a:lnTo>
                    <a:pt x="96" y="820"/>
                  </a:lnTo>
                  <a:lnTo>
                    <a:pt x="96" y="820"/>
                  </a:lnTo>
                  <a:lnTo>
                    <a:pt x="104" y="814"/>
                  </a:lnTo>
                  <a:lnTo>
                    <a:pt x="112" y="806"/>
                  </a:lnTo>
                  <a:lnTo>
                    <a:pt x="116" y="798"/>
                  </a:lnTo>
                  <a:lnTo>
                    <a:pt x="120" y="788"/>
                  </a:lnTo>
                  <a:lnTo>
                    <a:pt x="120" y="788"/>
                  </a:lnTo>
                  <a:lnTo>
                    <a:pt x="130" y="764"/>
                  </a:lnTo>
                  <a:lnTo>
                    <a:pt x="136" y="754"/>
                  </a:lnTo>
                  <a:lnTo>
                    <a:pt x="146" y="744"/>
                  </a:lnTo>
                  <a:lnTo>
                    <a:pt x="146" y="744"/>
                  </a:lnTo>
                  <a:lnTo>
                    <a:pt x="148" y="742"/>
                  </a:lnTo>
                  <a:lnTo>
                    <a:pt x="210" y="708"/>
                  </a:lnTo>
                  <a:lnTo>
                    <a:pt x="210" y="708"/>
                  </a:lnTo>
                  <a:lnTo>
                    <a:pt x="242" y="760"/>
                  </a:lnTo>
                  <a:lnTo>
                    <a:pt x="280" y="808"/>
                  </a:lnTo>
                  <a:lnTo>
                    <a:pt x="318" y="856"/>
                  </a:lnTo>
                  <a:lnTo>
                    <a:pt x="360" y="900"/>
                  </a:lnTo>
                  <a:lnTo>
                    <a:pt x="404" y="942"/>
                  </a:lnTo>
                  <a:lnTo>
                    <a:pt x="452" y="982"/>
                  </a:lnTo>
                  <a:lnTo>
                    <a:pt x="502" y="1018"/>
                  </a:lnTo>
                  <a:lnTo>
                    <a:pt x="552" y="1052"/>
                  </a:lnTo>
                  <a:lnTo>
                    <a:pt x="630" y="920"/>
                  </a:lnTo>
                  <a:lnTo>
                    <a:pt x="616" y="912"/>
                  </a:lnTo>
                  <a:lnTo>
                    <a:pt x="616" y="912"/>
                  </a:lnTo>
                  <a:lnTo>
                    <a:pt x="608" y="910"/>
                  </a:lnTo>
                  <a:lnTo>
                    <a:pt x="588" y="914"/>
                  </a:lnTo>
                  <a:lnTo>
                    <a:pt x="588" y="914"/>
                  </a:lnTo>
                  <a:lnTo>
                    <a:pt x="574" y="914"/>
                  </a:lnTo>
                  <a:lnTo>
                    <a:pt x="558" y="914"/>
                  </a:lnTo>
                  <a:lnTo>
                    <a:pt x="540" y="910"/>
                  </a:lnTo>
                  <a:lnTo>
                    <a:pt x="530" y="908"/>
                  </a:lnTo>
                  <a:lnTo>
                    <a:pt x="522" y="902"/>
                  </a:lnTo>
                  <a:lnTo>
                    <a:pt x="522" y="902"/>
                  </a:lnTo>
                  <a:lnTo>
                    <a:pt x="508" y="892"/>
                  </a:lnTo>
                  <a:lnTo>
                    <a:pt x="494" y="880"/>
                  </a:lnTo>
                  <a:lnTo>
                    <a:pt x="482" y="866"/>
                  </a:lnTo>
                  <a:lnTo>
                    <a:pt x="474" y="848"/>
                  </a:lnTo>
                  <a:lnTo>
                    <a:pt x="474" y="848"/>
                  </a:lnTo>
                  <a:lnTo>
                    <a:pt x="472" y="840"/>
                  </a:lnTo>
                  <a:lnTo>
                    <a:pt x="470" y="830"/>
                  </a:lnTo>
                  <a:lnTo>
                    <a:pt x="470" y="808"/>
                  </a:lnTo>
                  <a:lnTo>
                    <a:pt x="476" y="786"/>
                  </a:lnTo>
                  <a:lnTo>
                    <a:pt x="480" y="776"/>
                  </a:lnTo>
                  <a:lnTo>
                    <a:pt x="486" y="764"/>
                  </a:lnTo>
                  <a:lnTo>
                    <a:pt x="486" y="764"/>
                  </a:lnTo>
                  <a:lnTo>
                    <a:pt x="492" y="754"/>
                  </a:lnTo>
                  <a:lnTo>
                    <a:pt x="500" y="744"/>
                  </a:lnTo>
                  <a:lnTo>
                    <a:pt x="508" y="736"/>
                  </a:lnTo>
                  <a:lnTo>
                    <a:pt x="518" y="728"/>
                  </a:lnTo>
                  <a:lnTo>
                    <a:pt x="526" y="722"/>
                  </a:lnTo>
                  <a:lnTo>
                    <a:pt x="536" y="718"/>
                  </a:lnTo>
                  <a:lnTo>
                    <a:pt x="546" y="714"/>
                  </a:lnTo>
                  <a:lnTo>
                    <a:pt x="556" y="712"/>
                  </a:lnTo>
                  <a:lnTo>
                    <a:pt x="556" y="712"/>
                  </a:lnTo>
                  <a:lnTo>
                    <a:pt x="574" y="712"/>
                  </a:lnTo>
                  <a:lnTo>
                    <a:pt x="592" y="714"/>
                  </a:lnTo>
                  <a:lnTo>
                    <a:pt x="610" y="722"/>
                  </a:lnTo>
                  <a:lnTo>
                    <a:pt x="626" y="730"/>
                  </a:lnTo>
                  <a:lnTo>
                    <a:pt x="626" y="730"/>
                  </a:lnTo>
                  <a:lnTo>
                    <a:pt x="640" y="740"/>
                  </a:lnTo>
                  <a:lnTo>
                    <a:pt x="652" y="754"/>
                  </a:lnTo>
                  <a:lnTo>
                    <a:pt x="660" y="766"/>
                  </a:lnTo>
                  <a:lnTo>
                    <a:pt x="666" y="780"/>
                  </a:lnTo>
                  <a:lnTo>
                    <a:pt x="666" y="780"/>
                  </a:lnTo>
                  <a:lnTo>
                    <a:pt x="674" y="796"/>
                  </a:lnTo>
                  <a:lnTo>
                    <a:pt x="676" y="800"/>
                  </a:lnTo>
                  <a:lnTo>
                    <a:pt x="692" y="810"/>
                  </a:lnTo>
                  <a:lnTo>
                    <a:pt x="766" y="684"/>
                  </a:lnTo>
                  <a:lnTo>
                    <a:pt x="766" y="684"/>
                  </a:lnTo>
                  <a:lnTo>
                    <a:pt x="738" y="664"/>
                  </a:lnTo>
                  <a:lnTo>
                    <a:pt x="710" y="642"/>
                  </a:lnTo>
                  <a:lnTo>
                    <a:pt x="684" y="620"/>
                  </a:lnTo>
                  <a:lnTo>
                    <a:pt x="660" y="596"/>
                  </a:lnTo>
                  <a:lnTo>
                    <a:pt x="636" y="570"/>
                  </a:lnTo>
                  <a:lnTo>
                    <a:pt x="614" y="542"/>
                  </a:lnTo>
                  <a:lnTo>
                    <a:pt x="594" y="514"/>
                  </a:lnTo>
                  <a:lnTo>
                    <a:pt x="576" y="484"/>
                  </a:lnTo>
                  <a:lnTo>
                    <a:pt x="560" y="452"/>
                  </a:lnTo>
                  <a:lnTo>
                    <a:pt x="546" y="420"/>
                  </a:lnTo>
                  <a:lnTo>
                    <a:pt x="532" y="386"/>
                  </a:lnTo>
                  <a:lnTo>
                    <a:pt x="522" y="350"/>
                  </a:lnTo>
                  <a:lnTo>
                    <a:pt x="512" y="316"/>
                  </a:lnTo>
                  <a:lnTo>
                    <a:pt x="506" y="278"/>
                  </a:lnTo>
                  <a:lnTo>
                    <a:pt x="500" y="240"/>
                  </a:lnTo>
                  <a:lnTo>
                    <a:pt x="498" y="202"/>
                  </a:lnTo>
                  <a:lnTo>
                    <a:pt x="498" y="202"/>
                  </a:lnTo>
                  <a:close/>
                </a:path>
              </a:pathLst>
            </a:custGeom>
            <a:blipFill>
              <a:blip r:embed="rId7" cstate="print"/>
              <a:stretch>
                <a:fillRect/>
              </a:stretch>
            </a:blip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/>
            </a:p>
          </p:txBody>
        </p:sp>
        <p:sp>
          <p:nvSpPr>
            <p:cNvPr id="10" name="chenying0907 13"/>
            <p:cNvSpPr/>
            <p:nvPr/>
          </p:nvSpPr>
          <p:spPr bwMode="auto">
            <a:xfrm>
              <a:off x="3888324" y="3369827"/>
              <a:ext cx="1355725" cy="1349375"/>
            </a:xfrm>
            <a:custGeom>
              <a:avLst/>
              <a:gdLst>
                <a:gd name="T0" fmla="*/ 810 w 854"/>
                <a:gd name="T1" fmla="*/ 508 h 850"/>
                <a:gd name="T2" fmla="*/ 780 w 854"/>
                <a:gd name="T3" fmla="*/ 508 h 850"/>
                <a:gd name="T4" fmla="*/ 744 w 854"/>
                <a:gd name="T5" fmla="*/ 510 h 850"/>
                <a:gd name="T6" fmla="*/ 728 w 854"/>
                <a:gd name="T7" fmla="*/ 506 h 850"/>
                <a:gd name="T8" fmla="*/ 694 w 854"/>
                <a:gd name="T9" fmla="*/ 418 h 850"/>
                <a:gd name="T10" fmla="*/ 758 w 854"/>
                <a:gd name="T11" fmla="*/ 246 h 850"/>
                <a:gd name="T12" fmla="*/ 790 w 854"/>
                <a:gd name="T13" fmla="*/ 64 h 850"/>
                <a:gd name="T14" fmla="*/ 634 w 854"/>
                <a:gd name="T15" fmla="*/ 26 h 850"/>
                <a:gd name="T16" fmla="*/ 650 w 854"/>
                <a:gd name="T17" fmla="*/ 48 h 850"/>
                <a:gd name="T18" fmla="*/ 666 w 854"/>
                <a:gd name="T19" fmla="*/ 76 h 850"/>
                <a:gd name="T20" fmla="*/ 674 w 854"/>
                <a:gd name="T21" fmla="*/ 112 h 850"/>
                <a:gd name="T22" fmla="*/ 668 w 854"/>
                <a:gd name="T23" fmla="*/ 146 h 850"/>
                <a:gd name="T24" fmla="*/ 650 w 854"/>
                <a:gd name="T25" fmla="*/ 180 h 850"/>
                <a:gd name="T26" fmla="*/ 618 w 854"/>
                <a:gd name="T27" fmla="*/ 204 h 850"/>
                <a:gd name="T28" fmla="*/ 572 w 854"/>
                <a:gd name="T29" fmla="*/ 212 h 850"/>
                <a:gd name="T30" fmla="*/ 546 w 854"/>
                <a:gd name="T31" fmla="*/ 210 h 850"/>
                <a:gd name="T32" fmla="*/ 514 w 854"/>
                <a:gd name="T33" fmla="*/ 198 h 850"/>
                <a:gd name="T34" fmla="*/ 492 w 854"/>
                <a:gd name="T35" fmla="*/ 178 h 850"/>
                <a:gd name="T36" fmla="*/ 476 w 854"/>
                <a:gd name="T37" fmla="*/ 144 h 850"/>
                <a:gd name="T38" fmla="*/ 472 w 854"/>
                <a:gd name="T39" fmla="*/ 108 h 850"/>
                <a:gd name="T40" fmla="*/ 486 w 854"/>
                <a:gd name="T41" fmla="*/ 60 h 850"/>
                <a:gd name="T42" fmla="*/ 506 w 854"/>
                <a:gd name="T43" fmla="*/ 34 h 850"/>
                <a:gd name="T44" fmla="*/ 358 w 854"/>
                <a:gd name="T45" fmla="*/ 0 h 850"/>
                <a:gd name="T46" fmla="*/ 350 w 854"/>
                <a:gd name="T47" fmla="*/ 76 h 850"/>
                <a:gd name="T48" fmla="*/ 324 w 854"/>
                <a:gd name="T49" fmla="*/ 184 h 850"/>
                <a:gd name="T50" fmla="*/ 280 w 854"/>
                <a:gd name="T51" fmla="*/ 282 h 850"/>
                <a:gd name="T52" fmla="*/ 220 w 854"/>
                <a:gd name="T53" fmla="*/ 368 h 850"/>
                <a:gd name="T54" fmla="*/ 146 w 854"/>
                <a:gd name="T55" fmla="*/ 440 h 850"/>
                <a:gd name="T56" fmla="*/ 184 w 854"/>
                <a:gd name="T57" fmla="*/ 644 h 850"/>
                <a:gd name="T58" fmla="*/ 110 w 854"/>
                <a:gd name="T59" fmla="*/ 682 h 850"/>
                <a:gd name="T60" fmla="*/ 74 w 854"/>
                <a:gd name="T61" fmla="*/ 680 h 850"/>
                <a:gd name="T62" fmla="*/ 44 w 854"/>
                <a:gd name="T63" fmla="*/ 682 h 850"/>
                <a:gd name="T64" fmla="*/ 24 w 854"/>
                <a:gd name="T65" fmla="*/ 692 h 850"/>
                <a:gd name="T66" fmla="*/ 2 w 854"/>
                <a:gd name="T67" fmla="*/ 718 h 850"/>
                <a:gd name="T68" fmla="*/ 0 w 854"/>
                <a:gd name="T69" fmla="*/ 740 h 850"/>
                <a:gd name="T70" fmla="*/ 10 w 854"/>
                <a:gd name="T71" fmla="*/ 770 h 850"/>
                <a:gd name="T72" fmla="*/ 40 w 854"/>
                <a:gd name="T73" fmla="*/ 800 h 850"/>
                <a:gd name="T74" fmla="*/ 60 w 854"/>
                <a:gd name="T75" fmla="*/ 804 h 850"/>
                <a:gd name="T76" fmla="*/ 94 w 854"/>
                <a:gd name="T77" fmla="*/ 792 h 850"/>
                <a:gd name="T78" fmla="*/ 110 w 854"/>
                <a:gd name="T79" fmla="*/ 780 h 850"/>
                <a:gd name="T80" fmla="*/ 120 w 854"/>
                <a:gd name="T81" fmla="*/ 760 h 850"/>
                <a:gd name="T82" fmla="*/ 146 w 854"/>
                <a:gd name="T83" fmla="*/ 718 h 850"/>
                <a:gd name="T84" fmla="*/ 206 w 854"/>
                <a:gd name="T85" fmla="*/ 682 h 850"/>
                <a:gd name="T86" fmla="*/ 354 w 854"/>
                <a:gd name="T87" fmla="*/ 818 h 850"/>
                <a:gd name="T88" fmla="*/ 494 w 854"/>
                <a:gd name="T89" fmla="*/ 700 h 850"/>
                <a:gd name="T90" fmla="*/ 610 w 854"/>
                <a:gd name="T91" fmla="*/ 560 h 850"/>
                <a:gd name="T92" fmla="*/ 708 w 854"/>
                <a:gd name="T93" fmla="*/ 546 h 850"/>
                <a:gd name="T94" fmla="*/ 736 w 854"/>
                <a:gd name="T95" fmla="*/ 586 h 850"/>
                <a:gd name="T96" fmla="*/ 744 w 854"/>
                <a:gd name="T97" fmla="*/ 604 h 850"/>
                <a:gd name="T98" fmla="*/ 760 w 854"/>
                <a:gd name="T99" fmla="*/ 618 h 850"/>
                <a:gd name="T100" fmla="*/ 794 w 854"/>
                <a:gd name="T101" fmla="*/ 628 h 850"/>
                <a:gd name="T102" fmla="*/ 814 w 854"/>
                <a:gd name="T103" fmla="*/ 626 h 850"/>
                <a:gd name="T104" fmla="*/ 844 w 854"/>
                <a:gd name="T105" fmla="*/ 596 h 850"/>
                <a:gd name="T106" fmla="*/ 854 w 854"/>
                <a:gd name="T107" fmla="*/ 566 h 850"/>
                <a:gd name="T108" fmla="*/ 852 w 854"/>
                <a:gd name="T109" fmla="*/ 544 h 850"/>
                <a:gd name="T110" fmla="*/ 832 w 854"/>
                <a:gd name="T111" fmla="*/ 518 h 8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854" h="850">
                  <a:moveTo>
                    <a:pt x="820" y="512"/>
                  </a:moveTo>
                  <a:lnTo>
                    <a:pt x="820" y="512"/>
                  </a:lnTo>
                  <a:lnTo>
                    <a:pt x="810" y="508"/>
                  </a:lnTo>
                  <a:lnTo>
                    <a:pt x="802" y="506"/>
                  </a:lnTo>
                  <a:lnTo>
                    <a:pt x="792" y="506"/>
                  </a:lnTo>
                  <a:lnTo>
                    <a:pt x="780" y="508"/>
                  </a:lnTo>
                  <a:lnTo>
                    <a:pt x="780" y="508"/>
                  </a:lnTo>
                  <a:lnTo>
                    <a:pt x="756" y="512"/>
                  </a:lnTo>
                  <a:lnTo>
                    <a:pt x="744" y="510"/>
                  </a:lnTo>
                  <a:lnTo>
                    <a:pt x="730" y="506"/>
                  </a:lnTo>
                  <a:lnTo>
                    <a:pt x="730" y="506"/>
                  </a:lnTo>
                  <a:lnTo>
                    <a:pt x="728" y="506"/>
                  </a:lnTo>
                  <a:lnTo>
                    <a:pt x="668" y="470"/>
                  </a:lnTo>
                  <a:lnTo>
                    <a:pt x="668" y="470"/>
                  </a:lnTo>
                  <a:lnTo>
                    <a:pt x="694" y="418"/>
                  </a:lnTo>
                  <a:lnTo>
                    <a:pt x="718" y="362"/>
                  </a:lnTo>
                  <a:lnTo>
                    <a:pt x="740" y="306"/>
                  </a:lnTo>
                  <a:lnTo>
                    <a:pt x="758" y="246"/>
                  </a:lnTo>
                  <a:lnTo>
                    <a:pt x="772" y="188"/>
                  </a:lnTo>
                  <a:lnTo>
                    <a:pt x="782" y="126"/>
                  </a:lnTo>
                  <a:lnTo>
                    <a:pt x="790" y="64"/>
                  </a:lnTo>
                  <a:lnTo>
                    <a:pt x="794" y="0"/>
                  </a:lnTo>
                  <a:lnTo>
                    <a:pt x="634" y="0"/>
                  </a:lnTo>
                  <a:lnTo>
                    <a:pt x="634" y="26"/>
                  </a:lnTo>
                  <a:lnTo>
                    <a:pt x="634" y="26"/>
                  </a:lnTo>
                  <a:lnTo>
                    <a:pt x="638" y="34"/>
                  </a:lnTo>
                  <a:lnTo>
                    <a:pt x="650" y="48"/>
                  </a:lnTo>
                  <a:lnTo>
                    <a:pt x="650" y="48"/>
                  </a:lnTo>
                  <a:lnTo>
                    <a:pt x="658" y="60"/>
                  </a:lnTo>
                  <a:lnTo>
                    <a:pt x="666" y="76"/>
                  </a:lnTo>
                  <a:lnTo>
                    <a:pt x="672" y="92"/>
                  </a:lnTo>
                  <a:lnTo>
                    <a:pt x="672" y="102"/>
                  </a:lnTo>
                  <a:lnTo>
                    <a:pt x="674" y="112"/>
                  </a:lnTo>
                  <a:lnTo>
                    <a:pt x="674" y="112"/>
                  </a:lnTo>
                  <a:lnTo>
                    <a:pt x="672" y="130"/>
                  </a:lnTo>
                  <a:lnTo>
                    <a:pt x="668" y="146"/>
                  </a:lnTo>
                  <a:lnTo>
                    <a:pt x="662" y="164"/>
                  </a:lnTo>
                  <a:lnTo>
                    <a:pt x="650" y="180"/>
                  </a:lnTo>
                  <a:lnTo>
                    <a:pt x="650" y="180"/>
                  </a:lnTo>
                  <a:lnTo>
                    <a:pt x="644" y="186"/>
                  </a:lnTo>
                  <a:lnTo>
                    <a:pt x="636" y="194"/>
                  </a:lnTo>
                  <a:lnTo>
                    <a:pt x="618" y="204"/>
                  </a:lnTo>
                  <a:lnTo>
                    <a:pt x="596" y="210"/>
                  </a:lnTo>
                  <a:lnTo>
                    <a:pt x="584" y="212"/>
                  </a:lnTo>
                  <a:lnTo>
                    <a:pt x="572" y="212"/>
                  </a:lnTo>
                  <a:lnTo>
                    <a:pt x="572" y="212"/>
                  </a:lnTo>
                  <a:lnTo>
                    <a:pt x="558" y="212"/>
                  </a:lnTo>
                  <a:lnTo>
                    <a:pt x="546" y="210"/>
                  </a:lnTo>
                  <a:lnTo>
                    <a:pt x="536" y="206"/>
                  </a:lnTo>
                  <a:lnTo>
                    <a:pt x="524" y="202"/>
                  </a:lnTo>
                  <a:lnTo>
                    <a:pt x="514" y="198"/>
                  </a:lnTo>
                  <a:lnTo>
                    <a:pt x="506" y="192"/>
                  </a:lnTo>
                  <a:lnTo>
                    <a:pt x="498" y="186"/>
                  </a:lnTo>
                  <a:lnTo>
                    <a:pt x="492" y="178"/>
                  </a:lnTo>
                  <a:lnTo>
                    <a:pt x="492" y="178"/>
                  </a:lnTo>
                  <a:lnTo>
                    <a:pt x="482" y="162"/>
                  </a:lnTo>
                  <a:lnTo>
                    <a:pt x="476" y="144"/>
                  </a:lnTo>
                  <a:lnTo>
                    <a:pt x="472" y="126"/>
                  </a:lnTo>
                  <a:lnTo>
                    <a:pt x="472" y="108"/>
                  </a:lnTo>
                  <a:lnTo>
                    <a:pt x="472" y="108"/>
                  </a:lnTo>
                  <a:lnTo>
                    <a:pt x="474" y="90"/>
                  </a:lnTo>
                  <a:lnTo>
                    <a:pt x="480" y="74"/>
                  </a:lnTo>
                  <a:lnTo>
                    <a:pt x="486" y="60"/>
                  </a:lnTo>
                  <a:lnTo>
                    <a:pt x="494" y="48"/>
                  </a:lnTo>
                  <a:lnTo>
                    <a:pt x="494" y="48"/>
                  </a:lnTo>
                  <a:lnTo>
                    <a:pt x="506" y="34"/>
                  </a:lnTo>
                  <a:lnTo>
                    <a:pt x="508" y="28"/>
                  </a:lnTo>
                  <a:lnTo>
                    <a:pt x="508" y="0"/>
                  </a:lnTo>
                  <a:lnTo>
                    <a:pt x="358" y="0"/>
                  </a:lnTo>
                  <a:lnTo>
                    <a:pt x="358" y="0"/>
                  </a:lnTo>
                  <a:lnTo>
                    <a:pt x="356" y="38"/>
                  </a:lnTo>
                  <a:lnTo>
                    <a:pt x="350" y="76"/>
                  </a:lnTo>
                  <a:lnTo>
                    <a:pt x="344" y="114"/>
                  </a:lnTo>
                  <a:lnTo>
                    <a:pt x="334" y="148"/>
                  </a:lnTo>
                  <a:lnTo>
                    <a:pt x="324" y="184"/>
                  </a:lnTo>
                  <a:lnTo>
                    <a:pt x="310" y="218"/>
                  </a:lnTo>
                  <a:lnTo>
                    <a:pt x="296" y="250"/>
                  </a:lnTo>
                  <a:lnTo>
                    <a:pt x="280" y="282"/>
                  </a:lnTo>
                  <a:lnTo>
                    <a:pt x="262" y="312"/>
                  </a:lnTo>
                  <a:lnTo>
                    <a:pt x="242" y="340"/>
                  </a:lnTo>
                  <a:lnTo>
                    <a:pt x="220" y="368"/>
                  </a:lnTo>
                  <a:lnTo>
                    <a:pt x="196" y="394"/>
                  </a:lnTo>
                  <a:lnTo>
                    <a:pt x="172" y="418"/>
                  </a:lnTo>
                  <a:lnTo>
                    <a:pt x="146" y="440"/>
                  </a:lnTo>
                  <a:lnTo>
                    <a:pt x="120" y="462"/>
                  </a:lnTo>
                  <a:lnTo>
                    <a:pt x="90" y="482"/>
                  </a:lnTo>
                  <a:lnTo>
                    <a:pt x="184" y="644"/>
                  </a:lnTo>
                  <a:lnTo>
                    <a:pt x="122" y="678"/>
                  </a:lnTo>
                  <a:lnTo>
                    <a:pt x="122" y="678"/>
                  </a:lnTo>
                  <a:lnTo>
                    <a:pt x="110" y="682"/>
                  </a:lnTo>
                  <a:lnTo>
                    <a:pt x="98" y="684"/>
                  </a:lnTo>
                  <a:lnTo>
                    <a:pt x="74" y="680"/>
                  </a:lnTo>
                  <a:lnTo>
                    <a:pt x="74" y="680"/>
                  </a:lnTo>
                  <a:lnTo>
                    <a:pt x="64" y="680"/>
                  </a:lnTo>
                  <a:lnTo>
                    <a:pt x="54" y="680"/>
                  </a:lnTo>
                  <a:lnTo>
                    <a:pt x="44" y="682"/>
                  </a:lnTo>
                  <a:lnTo>
                    <a:pt x="36" y="686"/>
                  </a:lnTo>
                  <a:lnTo>
                    <a:pt x="36" y="686"/>
                  </a:lnTo>
                  <a:lnTo>
                    <a:pt x="24" y="692"/>
                  </a:lnTo>
                  <a:lnTo>
                    <a:pt x="16" y="700"/>
                  </a:lnTo>
                  <a:lnTo>
                    <a:pt x="8" y="710"/>
                  </a:lnTo>
                  <a:lnTo>
                    <a:pt x="2" y="718"/>
                  </a:lnTo>
                  <a:lnTo>
                    <a:pt x="2" y="718"/>
                  </a:lnTo>
                  <a:lnTo>
                    <a:pt x="0" y="730"/>
                  </a:lnTo>
                  <a:lnTo>
                    <a:pt x="0" y="740"/>
                  </a:lnTo>
                  <a:lnTo>
                    <a:pt x="2" y="754"/>
                  </a:lnTo>
                  <a:lnTo>
                    <a:pt x="10" y="770"/>
                  </a:lnTo>
                  <a:lnTo>
                    <a:pt x="10" y="770"/>
                  </a:lnTo>
                  <a:lnTo>
                    <a:pt x="20" y="784"/>
                  </a:lnTo>
                  <a:lnTo>
                    <a:pt x="30" y="794"/>
                  </a:lnTo>
                  <a:lnTo>
                    <a:pt x="40" y="800"/>
                  </a:lnTo>
                  <a:lnTo>
                    <a:pt x="50" y="802"/>
                  </a:lnTo>
                  <a:lnTo>
                    <a:pt x="50" y="802"/>
                  </a:lnTo>
                  <a:lnTo>
                    <a:pt x="60" y="804"/>
                  </a:lnTo>
                  <a:lnTo>
                    <a:pt x="72" y="802"/>
                  </a:lnTo>
                  <a:lnTo>
                    <a:pt x="84" y="798"/>
                  </a:lnTo>
                  <a:lnTo>
                    <a:pt x="94" y="792"/>
                  </a:lnTo>
                  <a:lnTo>
                    <a:pt x="94" y="792"/>
                  </a:lnTo>
                  <a:lnTo>
                    <a:pt x="102" y="786"/>
                  </a:lnTo>
                  <a:lnTo>
                    <a:pt x="110" y="780"/>
                  </a:lnTo>
                  <a:lnTo>
                    <a:pt x="114" y="770"/>
                  </a:lnTo>
                  <a:lnTo>
                    <a:pt x="120" y="760"/>
                  </a:lnTo>
                  <a:lnTo>
                    <a:pt x="120" y="760"/>
                  </a:lnTo>
                  <a:lnTo>
                    <a:pt x="128" y="738"/>
                  </a:lnTo>
                  <a:lnTo>
                    <a:pt x="136" y="726"/>
                  </a:lnTo>
                  <a:lnTo>
                    <a:pt x="146" y="718"/>
                  </a:lnTo>
                  <a:lnTo>
                    <a:pt x="146" y="718"/>
                  </a:lnTo>
                  <a:lnTo>
                    <a:pt x="148" y="716"/>
                  </a:lnTo>
                  <a:lnTo>
                    <a:pt x="206" y="682"/>
                  </a:lnTo>
                  <a:lnTo>
                    <a:pt x="304" y="850"/>
                  </a:lnTo>
                  <a:lnTo>
                    <a:pt x="304" y="850"/>
                  </a:lnTo>
                  <a:lnTo>
                    <a:pt x="354" y="818"/>
                  </a:lnTo>
                  <a:lnTo>
                    <a:pt x="404" y="780"/>
                  </a:lnTo>
                  <a:lnTo>
                    <a:pt x="450" y="742"/>
                  </a:lnTo>
                  <a:lnTo>
                    <a:pt x="494" y="700"/>
                  </a:lnTo>
                  <a:lnTo>
                    <a:pt x="536" y="656"/>
                  </a:lnTo>
                  <a:lnTo>
                    <a:pt x="574" y="610"/>
                  </a:lnTo>
                  <a:lnTo>
                    <a:pt x="610" y="560"/>
                  </a:lnTo>
                  <a:lnTo>
                    <a:pt x="644" y="510"/>
                  </a:lnTo>
                  <a:lnTo>
                    <a:pt x="708" y="546"/>
                  </a:lnTo>
                  <a:lnTo>
                    <a:pt x="708" y="546"/>
                  </a:lnTo>
                  <a:lnTo>
                    <a:pt x="718" y="556"/>
                  </a:lnTo>
                  <a:lnTo>
                    <a:pt x="726" y="566"/>
                  </a:lnTo>
                  <a:lnTo>
                    <a:pt x="736" y="586"/>
                  </a:lnTo>
                  <a:lnTo>
                    <a:pt x="736" y="586"/>
                  </a:lnTo>
                  <a:lnTo>
                    <a:pt x="740" y="596"/>
                  </a:lnTo>
                  <a:lnTo>
                    <a:pt x="744" y="604"/>
                  </a:lnTo>
                  <a:lnTo>
                    <a:pt x="752" y="612"/>
                  </a:lnTo>
                  <a:lnTo>
                    <a:pt x="760" y="618"/>
                  </a:lnTo>
                  <a:lnTo>
                    <a:pt x="760" y="618"/>
                  </a:lnTo>
                  <a:lnTo>
                    <a:pt x="770" y="624"/>
                  </a:lnTo>
                  <a:lnTo>
                    <a:pt x="782" y="628"/>
                  </a:lnTo>
                  <a:lnTo>
                    <a:pt x="794" y="628"/>
                  </a:lnTo>
                  <a:lnTo>
                    <a:pt x="804" y="628"/>
                  </a:lnTo>
                  <a:lnTo>
                    <a:pt x="804" y="628"/>
                  </a:lnTo>
                  <a:lnTo>
                    <a:pt x="814" y="626"/>
                  </a:lnTo>
                  <a:lnTo>
                    <a:pt x="824" y="620"/>
                  </a:lnTo>
                  <a:lnTo>
                    <a:pt x="834" y="610"/>
                  </a:lnTo>
                  <a:lnTo>
                    <a:pt x="844" y="596"/>
                  </a:lnTo>
                  <a:lnTo>
                    <a:pt x="844" y="596"/>
                  </a:lnTo>
                  <a:lnTo>
                    <a:pt x="852" y="580"/>
                  </a:lnTo>
                  <a:lnTo>
                    <a:pt x="854" y="566"/>
                  </a:lnTo>
                  <a:lnTo>
                    <a:pt x="854" y="556"/>
                  </a:lnTo>
                  <a:lnTo>
                    <a:pt x="852" y="544"/>
                  </a:lnTo>
                  <a:lnTo>
                    <a:pt x="852" y="544"/>
                  </a:lnTo>
                  <a:lnTo>
                    <a:pt x="846" y="536"/>
                  </a:lnTo>
                  <a:lnTo>
                    <a:pt x="840" y="526"/>
                  </a:lnTo>
                  <a:lnTo>
                    <a:pt x="832" y="518"/>
                  </a:lnTo>
                  <a:lnTo>
                    <a:pt x="820" y="512"/>
                  </a:lnTo>
                  <a:lnTo>
                    <a:pt x="820" y="512"/>
                  </a:lnTo>
                  <a:close/>
                </a:path>
              </a:pathLst>
            </a:custGeom>
            <a:blipFill>
              <a:blip r:embed="rId5" cstate="print"/>
              <a:stretch>
                <a:fillRect/>
              </a:stretch>
            </a:blip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/>
            </a:p>
          </p:txBody>
        </p:sp>
        <p:sp>
          <p:nvSpPr>
            <p:cNvPr id="11" name="chenying0907 14"/>
            <p:cNvSpPr/>
            <p:nvPr/>
          </p:nvSpPr>
          <p:spPr bwMode="auto">
            <a:xfrm>
              <a:off x="4405849" y="3074552"/>
              <a:ext cx="1504950" cy="2289175"/>
            </a:xfrm>
            <a:custGeom>
              <a:avLst/>
              <a:gdLst>
                <a:gd name="T0" fmla="*/ 740 w 948"/>
                <a:gd name="T1" fmla="*/ 130 h 1442"/>
                <a:gd name="T2" fmla="*/ 760 w 948"/>
                <a:gd name="T3" fmla="*/ 100 h 1442"/>
                <a:gd name="T4" fmla="*/ 774 w 948"/>
                <a:gd name="T5" fmla="*/ 74 h 1442"/>
                <a:gd name="T6" fmla="*/ 774 w 948"/>
                <a:gd name="T7" fmla="*/ 52 h 1442"/>
                <a:gd name="T8" fmla="*/ 764 w 948"/>
                <a:gd name="T9" fmla="*/ 20 h 1442"/>
                <a:gd name="T10" fmla="*/ 746 w 948"/>
                <a:gd name="T11" fmla="*/ 6 h 1442"/>
                <a:gd name="T12" fmla="*/ 716 w 948"/>
                <a:gd name="T13" fmla="*/ 0 h 1442"/>
                <a:gd name="T14" fmla="*/ 674 w 948"/>
                <a:gd name="T15" fmla="*/ 12 h 1442"/>
                <a:gd name="T16" fmla="*/ 660 w 948"/>
                <a:gd name="T17" fmla="*/ 28 h 1442"/>
                <a:gd name="T18" fmla="*/ 654 w 948"/>
                <a:gd name="T19" fmla="*/ 62 h 1442"/>
                <a:gd name="T20" fmla="*/ 658 w 948"/>
                <a:gd name="T21" fmla="*/ 82 h 1442"/>
                <a:gd name="T22" fmla="*/ 668 w 948"/>
                <a:gd name="T23" fmla="*/ 98 h 1442"/>
                <a:gd name="T24" fmla="*/ 692 w 948"/>
                <a:gd name="T25" fmla="*/ 144 h 1442"/>
                <a:gd name="T26" fmla="*/ 692 w 948"/>
                <a:gd name="T27" fmla="*/ 186 h 1442"/>
                <a:gd name="T28" fmla="*/ 510 w 948"/>
                <a:gd name="T29" fmla="*/ 248 h 1442"/>
                <a:gd name="T30" fmla="*/ 480 w 948"/>
                <a:gd name="T31" fmla="*/ 424 h 1442"/>
                <a:gd name="T32" fmla="*/ 424 w 948"/>
                <a:gd name="T33" fmla="*/ 592 h 1442"/>
                <a:gd name="T34" fmla="*/ 420 w 948"/>
                <a:gd name="T35" fmla="*/ 656 h 1442"/>
                <a:gd name="T36" fmla="*/ 448 w 948"/>
                <a:gd name="T37" fmla="*/ 654 h 1442"/>
                <a:gd name="T38" fmla="*/ 496 w 948"/>
                <a:gd name="T39" fmla="*/ 656 h 1442"/>
                <a:gd name="T40" fmla="*/ 514 w 948"/>
                <a:gd name="T41" fmla="*/ 664 h 1442"/>
                <a:gd name="T42" fmla="*/ 554 w 948"/>
                <a:gd name="T43" fmla="*/ 700 h 1442"/>
                <a:gd name="T44" fmla="*/ 566 w 948"/>
                <a:gd name="T45" fmla="*/ 726 h 1442"/>
                <a:gd name="T46" fmla="*/ 562 w 948"/>
                <a:gd name="T47" fmla="*/ 780 h 1442"/>
                <a:gd name="T48" fmla="*/ 554 w 948"/>
                <a:gd name="T49" fmla="*/ 802 h 1442"/>
                <a:gd name="T50" fmla="*/ 530 w 948"/>
                <a:gd name="T51" fmla="*/ 830 h 1442"/>
                <a:gd name="T52" fmla="*/ 504 w 948"/>
                <a:gd name="T53" fmla="*/ 848 h 1442"/>
                <a:gd name="T54" fmla="*/ 484 w 948"/>
                <a:gd name="T55" fmla="*/ 854 h 1442"/>
                <a:gd name="T56" fmla="*/ 430 w 948"/>
                <a:gd name="T57" fmla="*/ 846 h 1442"/>
                <a:gd name="T58" fmla="*/ 398 w 948"/>
                <a:gd name="T59" fmla="*/ 828 h 1442"/>
                <a:gd name="T60" fmla="*/ 372 w 948"/>
                <a:gd name="T61" fmla="*/ 788 h 1442"/>
                <a:gd name="T62" fmla="*/ 362 w 948"/>
                <a:gd name="T63" fmla="*/ 768 h 1442"/>
                <a:gd name="T64" fmla="*/ 302 w 948"/>
                <a:gd name="T65" fmla="*/ 800 h 1442"/>
                <a:gd name="T66" fmla="*/ 186 w 948"/>
                <a:gd name="T67" fmla="*/ 932 h 1442"/>
                <a:gd name="T68" fmla="*/ 48 w 948"/>
                <a:gd name="T69" fmla="*/ 1042 h 1442"/>
                <a:gd name="T70" fmla="*/ 72 w 948"/>
                <a:gd name="T71" fmla="*/ 1200 h 1442"/>
                <a:gd name="T72" fmla="*/ 84 w 948"/>
                <a:gd name="T73" fmla="*/ 1178 h 1442"/>
                <a:gd name="T74" fmla="*/ 110 w 948"/>
                <a:gd name="T75" fmla="*/ 1138 h 1442"/>
                <a:gd name="T76" fmla="*/ 126 w 948"/>
                <a:gd name="T77" fmla="*/ 1126 h 1442"/>
                <a:gd name="T78" fmla="*/ 176 w 948"/>
                <a:gd name="T79" fmla="*/ 1110 h 1442"/>
                <a:gd name="T80" fmla="*/ 206 w 948"/>
                <a:gd name="T81" fmla="*/ 1114 h 1442"/>
                <a:gd name="T82" fmla="*/ 250 w 948"/>
                <a:gd name="T83" fmla="*/ 1144 h 1442"/>
                <a:gd name="T84" fmla="*/ 270 w 948"/>
                <a:gd name="T85" fmla="*/ 1174 h 1442"/>
                <a:gd name="T86" fmla="*/ 278 w 948"/>
                <a:gd name="T87" fmla="*/ 1208 h 1442"/>
                <a:gd name="T88" fmla="*/ 276 w 948"/>
                <a:gd name="T89" fmla="*/ 1240 h 1442"/>
                <a:gd name="T90" fmla="*/ 264 w 948"/>
                <a:gd name="T91" fmla="*/ 1266 h 1442"/>
                <a:gd name="T92" fmla="*/ 224 w 948"/>
                <a:gd name="T93" fmla="*/ 1302 h 1442"/>
                <a:gd name="T94" fmla="*/ 190 w 948"/>
                <a:gd name="T95" fmla="*/ 1312 h 1442"/>
                <a:gd name="T96" fmla="*/ 160 w 948"/>
                <a:gd name="T97" fmla="*/ 1312 h 1442"/>
                <a:gd name="T98" fmla="*/ 136 w 948"/>
                <a:gd name="T99" fmla="*/ 1310 h 1442"/>
                <a:gd name="T100" fmla="*/ 252 w 948"/>
                <a:gd name="T101" fmla="*/ 1418 h 1442"/>
                <a:gd name="T102" fmla="*/ 368 w 948"/>
                <a:gd name="T103" fmla="*/ 1336 h 1442"/>
                <a:gd name="T104" fmla="*/ 476 w 948"/>
                <a:gd name="T105" fmla="*/ 1244 h 1442"/>
                <a:gd name="T106" fmla="*/ 574 w 948"/>
                <a:gd name="T107" fmla="*/ 1144 h 1442"/>
                <a:gd name="T108" fmla="*/ 662 w 948"/>
                <a:gd name="T109" fmla="*/ 1034 h 1442"/>
                <a:gd name="T110" fmla="*/ 740 w 948"/>
                <a:gd name="T111" fmla="*/ 916 h 1442"/>
                <a:gd name="T112" fmla="*/ 806 w 948"/>
                <a:gd name="T113" fmla="*/ 792 h 1442"/>
                <a:gd name="T114" fmla="*/ 862 w 948"/>
                <a:gd name="T115" fmla="*/ 660 h 1442"/>
                <a:gd name="T116" fmla="*/ 904 w 948"/>
                <a:gd name="T117" fmla="*/ 524 h 1442"/>
                <a:gd name="T118" fmla="*/ 932 w 948"/>
                <a:gd name="T119" fmla="*/ 382 h 1442"/>
                <a:gd name="T120" fmla="*/ 946 w 948"/>
                <a:gd name="T121" fmla="*/ 236 h 1442"/>
                <a:gd name="T122" fmla="*/ 738 w 948"/>
                <a:gd name="T123" fmla="*/ 144 h 1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48" h="1442">
                  <a:moveTo>
                    <a:pt x="738" y="144"/>
                  </a:moveTo>
                  <a:lnTo>
                    <a:pt x="738" y="144"/>
                  </a:lnTo>
                  <a:lnTo>
                    <a:pt x="740" y="130"/>
                  </a:lnTo>
                  <a:lnTo>
                    <a:pt x="746" y="118"/>
                  </a:lnTo>
                  <a:lnTo>
                    <a:pt x="760" y="100"/>
                  </a:lnTo>
                  <a:lnTo>
                    <a:pt x="760" y="100"/>
                  </a:lnTo>
                  <a:lnTo>
                    <a:pt x="766" y="92"/>
                  </a:lnTo>
                  <a:lnTo>
                    <a:pt x="770" y="82"/>
                  </a:lnTo>
                  <a:lnTo>
                    <a:pt x="774" y="74"/>
                  </a:lnTo>
                  <a:lnTo>
                    <a:pt x="776" y="64"/>
                  </a:lnTo>
                  <a:lnTo>
                    <a:pt x="776" y="64"/>
                  </a:lnTo>
                  <a:lnTo>
                    <a:pt x="774" y="52"/>
                  </a:lnTo>
                  <a:lnTo>
                    <a:pt x="772" y="40"/>
                  </a:lnTo>
                  <a:lnTo>
                    <a:pt x="768" y="28"/>
                  </a:lnTo>
                  <a:lnTo>
                    <a:pt x="764" y="20"/>
                  </a:lnTo>
                  <a:lnTo>
                    <a:pt x="764" y="20"/>
                  </a:lnTo>
                  <a:lnTo>
                    <a:pt x="756" y="12"/>
                  </a:lnTo>
                  <a:lnTo>
                    <a:pt x="746" y="6"/>
                  </a:lnTo>
                  <a:lnTo>
                    <a:pt x="732" y="2"/>
                  </a:lnTo>
                  <a:lnTo>
                    <a:pt x="716" y="0"/>
                  </a:lnTo>
                  <a:lnTo>
                    <a:pt x="716" y="0"/>
                  </a:lnTo>
                  <a:lnTo>
                    <a:pt x="698" y="2"/>
                  </a:lnTo>
                  <a:lnTo>
                    <a:pt x="684" y="6"/>
                  </a:lnTo>
                  <a:lnTo>
                    <a:pt x="674" y="12"/>
                  </a:lnTo>
                  <a:lnTo>
                    <a:pt x="666" y="18"/>
                  </a:lnTo>
                  <a:lnTo>
                    <a:pt x="666" y="18"/>
                  </a:lnTo>
                  <a:lnTo>
                    <a:pt x="660" y="28"/>
                  </a:lnTo>
                  <a:lnTo>
                    <a:pt x="656" y="38"/>
                  </a:lnTo>
                  <a:lnTo>
                    <a:pt x="654" y="50"/>
                  </a:lnTo>
                  <a:lnTo>
                    <a:pt x="654" y="62"/>
                  </a:lnTo>
                  <a:lnTo>
                    <a:pt x="654" y="62"/>
                  </a:lnTo>
                  <a:lnTo>
                    <a:pt x="654" y="72"/>
                  </a:lnTo>
                  <a:lnTo>
                    <a:pt x="658" y="82"/>
                  </a:lnTo>
                  <a:lnTo>
                    <a:pt x="662" y="90"/>
                  </a:lnTo>
                  <a:lnTo>
                    <a:pt x="668" y="98"/>
                  </a:lnTo>
                  <a:lnTo>
                    <a:pt x="668" y="98"/>
                  </a:lnTo>
                  <a:lnTo>
                    <a:pt x="684" y="118"/>
                  </a:lnTo>
                  <a:lnTo>
                    <a:pt x="690" y="130"/>
                  </a:lnTo>
                  <a:lnTo>
                    <a:pt x="692" y="144"/>
                  </a:lnTo>
                  <a:lnTo>
                    <a:pt x="692" y="144"/>
                  </a:lnTo>
                  <a:lnTo>
                    <a:pt x="692" y="146"/>
                  </a:lnTo>
                  <a:lnTo>
                    <a:pt x="692" y="186"/>
                  </a:lnTo>
                  <a:lnTo>
                    <a:pt x="512" y="186"/>
                  </a:lnTo>
                  <a:lnTo>
                    <a:pt x="512" y="186"/>
                  </a:lnTo>
                  <a:lnTo>
                    <a:pt x="510" y="248"/>
                  </a:lnTo>
                  <a:lnTo>
                    <a:pt x="502" y="308"/>
                  </a:lnTo>
                  <a:lnTo>
                    <a:pt x="494" y="366"/>
                  </a:lnTo>
                  <a:lnTo>
                    <a:pt x="480" y="424"/>
                  </a:lnTo>
                  <a:lnTo>
                    <a:pt x="464" y="482"/>
                  </a:lnTo>
                  <a:lnTo>
                    <a:pt x="446" y="538"/>
                  </a:lnTo>
                  <a:lnTo>
                    <a:pt x="424" y="592"/>
                  </a:lnTo>
                  <a:lnTo>
                    <a:pt x="398" y="644"/>
                  </a:lnTo>
                  <a:lnTo>
                    <a:pt x="420" y="656"/>
                  </a:lnTo>
                  <a:lnTo>
                    <a:pt x="420" y="656"/>
                  </a:lnTo>
                  <a:lnTo>
                    <a:pt x="428" y="656"/>
                  </a:lnTo>
                  <a:lnTo>
                    <a:pt x="448" y="654"/>
                  </a:lnTo>
                  <a:lnTo>
                    <a:pt x="448" y="654"/>
                  </a:lnTo>
                  <a:lnTo>
                    <a:pt x="462" y="652"/>
                  </a:lnTo>
                  <a:lnTo>
                    <a:pt x="480" y="652"/>
                  </a:lnTo>
                  <a:lnTo>
                    <a:pt x="496" y="656"/>
                  </a:lnTo>
                  <a:lnTo>
                    <a:pt x="506" y="660"/>
                  </a:lnTo>
                  <a:lnTo>
                    <a:pt x="514" y="664"/>
                  </a:lnTo>
                  <a:lnTo>
                    <a:pt x="514" y="664"/>
                  </a:lnTo>
                  <a:lnTo>
                    <a:pt x="530" y="674"/>
                  </a:lnTo>
                  <a:lnTo>
                    <a:pt x="544" y="686"/>
                  </a:lnTo>
                  <a:lnTo>
                    <a:pt x="554" y="700"/>
                  </a:lnTo>
                  <a:lnTo>
                    <a:pt x="564" y="716"/>
                  </a:lnTo>
                  <a:lnTo>
                    <a:pt x="564" y="716"/>
                  </a:lnTo>
                  <a:lnTo>
                    <a:pt x="566" y="726"/>
                  </a:lnTo>
                  <a:lnTo>
                    <a:pt x="568" y="736"/>
                  </a:lnTo>
                  <a:lnTo>
                    <a:pt x="568" y="756"/>
                  </a:lnTo>
                  <a:lnTo>
                    <a:pt x="562" y="780"/>
                  </a:lnTo>
                  <a:lnTo>
                    <a:pt x="558" y="790"/>
                  </a:lnTo>
                  <a:lnTo>
                    <a:pt x="554" y="802"/>
                  </a:lnTo>
                  <a:lnTo>
                    <a:pt x="554" y="802"/>
                  </a:lnTo>
                  <a:lnTo>
                    <a:pt x="546" y="812"/>
                  </a:lnTo>
                  <a:lnTo>
                    <a:pt x="538" y="822"/>
                  </a:lnTo>
                  <a:lnTo>
                    <a:pt x="530" y="830"/>
                  </a:lnTo>
                  <a:lnTo>
                    <a:pt x="522" y="838"/>
                  </a:lnTo>
                  <a:lnTo>
                    <a:pt x="512" y="844"/>
                  </a:lnTo>
                  <a:lnTo>
                    <a:pt x="504" y="848"/>
                  </a:lnTo>
                  <a:lnTo>
                    <a:pt x="494" y="852"/>
                  </a:lnTo>
                  <a:lnTo>
                    <a:pt x="484" y="854"/>
                  </a:lnTo>
                  <a:lnTo>
                    <a:pt x="484" y="854"/>
                  </a:lnTo>
                  <a:lnTo>
                    <a:pt x="464" y="856"/>
                  </a:lnTo>
                  <a:lnTo>
                    <a:pt x="446" y="852"/>
                  </a:lnTo>
                  <a:lnTo>
                    <a:pt x="430" y="846"/>
                  </a:lnTo>
                  <a:lnTo>
                    <a:pt x="414" y="838"/>
                  </a:lnTo>
                  <a:lnTo>
                    <a:pt x="414" y="838"/>
                  </a:lnTo>
                  <a:lnTo>
                    <a:pt x="398" y="828"/>
                  </a:lnTo>
                  <a:lnTo>
                    <a:pt x="388" y="814"/>
                  </a:lnTo>
                  <a:lnTo>
                    <a:pt x="378" y="802"/>
                  </a:lnTo>
                  <a:lnTo>
                    <a:pt x="372" y="788"/>
                  </a:lnTo>
                  <a:lnTo>
                    <a:pt x="372" y="788"/>
                  </a:lnTo>
                  <a:lnTo>
                    <a:pt x="366" y="772"/>
                  </a:lnTo>
                  <a:lnTo>
                    <a:pt x="362" y="768"/>
                  </a:lnTo>
                  <a:lnTo>
                    <a:pt x="336" y="752"/>
                  </a:lnTo>
                  <a:lnTo>
                    <a:pt x="336" y="752"/>
                  </a:lnTo>
                  <a:lnTo>
                    <a:pt x="302" y="800"/>
                  </a:lnTo>
                  <a:lnTo>
                    <a:pt x="264" y="846"/>
                  </a:lnTo>
                  <a:lnTo>
                    <a:pt x="226" y="890"/>
                  </a:lnTo>
                  <a:lnTo>
                    <a:pt x="186" y="932"/>
                  </a:lnTo>
                  <a:lnTo>
                    <a:pt x="142" y="972"/>
                  </a:lnTo>
                  <a:lnTo>
                    <a:pt x="96" y="1008"/>
                  </a:lnTo>
                  <a:lnTo>
                    <a:pt x="48" y="1042"/>
                  </a:lnTo>
                  <a:lnTo>
                    <a:pt x="0" y="1074"/>
                  </a:lnTo>
                  <a:lnTo>
                    <a:pt x="72" y="1200"/>
                  </a:lnTo>
                  <a:lnTo>
                    <a:pt x="72" y="1200"/>
                  </a:lnTo>
                  <a:lnTo>
                    <a:pt x="76" y="1194"/>
                  </a:lnTo>
                  <a:lnTo>
                    <a:pt x="84" y="1178"/>
                  </a:lnTo>
                  <a:lnTo>
                    <a:pt x="84" y="1178"/>
                  </a:lnTo>
                  <a:lnTo>
                    <a:pt x="90" y="1164"/>
                  </a:lnTo>
                  <a:lnTo>
                    <a:pt x="98" y="1150"/>
                  </a:lnTo>
                  <a:lnTo>
                    <a:pt x="110" y="1138"/>
                  </a:lnTo>
                  <a:lnTo>
                    <a:pt x="118" y="1132"/>
                  </a:lnTo>
                  <a:lnTo>
                    <a:pt x="126" y="1126"/>
                  </a:lnTo>
                  <a:lnTo>
                    <a:pt x="126" y="1126"/>
                  </a:lnTo>
                  <a:lnTo>
                    <a:pt x="142" y="1118"/>
                  </a:lnTo>
                  <a:lnTo>
                    <a:pt x="158" y="1112"/>
                  </a:lnTo>
                  <a:lnTo>
                    <a:pt x="176" y="1110"/>
                  </a:lnTo>
                  <a:lnTo>
                    <a:pt x="196" y="1110"/>
                  </a:lnTo>
                  <a:lnTo>
                    <a:pt x="196" y="1110"/>
                  </a:lnTo>
                  <a:lnTo>
                    <a:pt x="206" y="1114"/>
                  </a:lnTo>
                  <a:lnTo>
                    <a:pt x="214" y="1116"/>
                  </a:lnTo>
                  <a:lnTo>
                    <a:pt x="232" y="1128"/>
                  </a:lnTo>
                  <a:lnTo>
                    <a:pt x="250" y="1144"/>
                  </a:lnTo>
                  <a:lnTo>
                    <a:pt x="264" y="1164"/>
                  </a:lnTo>
                  <a:lnTo>
                    <a:pt x="264" y="1164"/>
                  </a:lnTo>
                  <a:lnTo>
                    <a:pt x="270" y="1174"/>
                  </a:lnTo>
                  <a:lnTo>
                    <a:pt x="274" y="1186"/>
                  </a:lnTo>
                  <a:lnTo>
                    <a:pt x="276" y="1198"/>
                  </a:lnTo>
                  <a:lnTo>
                    <a:pt x="278" y="1208"/>
                  </a:lnTo>
                  <a:lnTo>
                    <a:pt x="280" y="1220"/>
                  </a:lnTo>
                  <a:lnTo>
                    <a:pt x="278" y="1230"/>
                  </a:lnTo>
                  <a:lnTo>
                    <a:pt x="276" y="1240"/>
                  </a:lnTo>
                  <a:lnTo>
                    <a:pt x="274" y="1250"/>
                  </a:lnTo>
                  <a:lnTo>
                    <a:pt x="274" y="1250"/>
                  </a:lnTo>
                  <a:lnTo>
                    <a:pt x="264" y="1266"/>
                  </a:lnTo>
                  <a:lnTo>
                    <a:pt x="252" y="1280"/>
                  </a:lnTo>
                  <a:lnTo>
                    <a:pt x="238" y="1292"/>
                  </a:lnTo>
                  <a:lnTo>
                    <a:pt x="224" y="1302"/>
                  </a:lnTo>
                  <a:lnTo>
                    <a:pt x="224" y="1302"/>
                  </a:lnTo>
                  <a:lnTo>
                    <a:pt x="206" y="1310"/>
                  </a:lnTo>
                  <a:lnTo>
                    <a:pt x="190" y="1312"/>
                  </a:lnTo>
                  <a:lnTo>
                    <a:pt x="174" y="1312"/>
                  </a:lnTo>
                  <a:lnTo>
                    <a:pt x="160" y="1312"/>
                  </a:lnTo>
                  <a:lnTo>
                    <a:pt x="160" y="1312"/>
                  </a:lnTo>
                  <a:lnTo>
                    <a:pt x="142" y="1310"/>
                  </a:lnTo>
                  <a:lnTo>
                    <a:pt x="136" y="1310"/>
                  </a:lnTo>
                  <a:lnTo>
                    <a:pt x="136" y="1310"/>
                  </a:lnTo>
                  <a:lnTo>
                    <a:pt x="212" y="1442"/>
                  </a:lnTo>
                  <a:lnTo>
                    <a:pt x="212" y="1442"/>
                  </a:lnTo>
                  <a:lnTo>
                    <a:pt x="252" y="1418"/>
                  </a:lnTo>
                  <a:lnTo>
                    <a:pt x="292" y="1392"/>
                  </a:lnTo>
                  <a:lnTo>
                    <a:pt x="330" y="1364"/>
                  </a:lnTo>
                  <a:lnTo>
                    <a:pt x="368" y="1336"/>
                  </a:lnTo>
                  <a:lnTo>
                    <a:pt x="406" y="1308"/>
                  </a:lnTo>
                  <a:lnTo>
                    <a:pt x="440" y="1276"/>
                  </a:lnTo>
                  <a:lnTo>
                    <a:pt x="476" y="1244"/>
                  </a:lnTo>
                  <a:lnTo>
                    <a:pt x="510" y="1212"/>
                  </a:lnTo>
                  <a:lnTo>
                    <a:pt x="542" y="1178"/>
                  </a:lnTo>
                  <a:lnTo>
                    <a:pt x="574" y="1144"/>
                  </a:lnTo>
                  <a:lnTo>
                    <a:pt x="604" y="1108"/>
                  </a:lnTo>
                  <a:lnTo>
                    <a:pt x="634" y="1072"/>
                  </a:lnTo>
                  <a:lnTo>
                    <a:pt x="662" y="1034"/>
                  </a:lnTo>
                  <a:lnTo>
                    <a:pt x="690" y="996"/>
                  </a:lnTo>
                  <a:lnTo>
                    <a:pt x="716" y="956"/>
                  </a:lnTo>
                  <a:lnTo>
                    <a:pt x="740" y="916"/>
                  </a:lnTo>
                  <a:lnTo>
                    <a:pt x="764" y="876"/>
                  </a:lnTo>
                  <a:lnTo>
                    <a:pt x="786" y="834"/>
                  </a:lnTo>
                  <a:lnTo>
                    <a:pt x="806" y="792"/>
                  </a:lnTo>
                  <a:lnTo>
                    <a:pt x="826" y="748"/>
                  </a:lnTo>
                  <a:lnTo>
                    <a:pt x="844" y="704"/>
                  </a:lnTo>
                  <a:lnTo>
                    <a:pt x="862" y="660"/>
                  </a:lnTo>
                  <a:lnTo>
                    <a:pt x="876" y="616"/>
                  </a:lnTo>
                  <a:lnTo>
                    <a:pt x="890" y="570"/>
                  </a:lnTo>
                  <a:lnTo>
                    <a:pt x="904" y="524"/>
                  </a:lnTo>
                  <a:lnTo>
                    <a:pt x="914" y="476"/>
                  </a:lnTo>
                  <a:lnTo>
                    <a:pt x="924" y="430"/>
                  </a:lnTo>
                  <a:lnTo>
                    <a:pt x="932" y="382"/>
                  </a:lnTo>
                  <a:lnTo>
                    <a:pt x="938" y="334"/>
                  </a:lnTo>
                  <a:lnTo>
                    <a:pt x="944" y="284"/>
                  </a:lnTo>
                  <a:lnTo>
                    <a:pt x="946" y="236"/>
                  </a:lnTo>
                  <a:lnTo>
                    <a:pt x="948" y="186"/>
                  </a:lnTo>
                  <a:lnTo>
                    <a:pt x="738" y="186"/>
                  </a:lnTo>
                  <a:lnTo>
                    <a:pt x="738" y="144"/>
                  </a:lnTo>
                  <a:close/>
                </a:path>
              </a:pathLst>
            </a:custGeom>
            <a:blipFill>
              <a:blip r:embed="rId1" cstate="print"/>
              <a:stretch>
                <a:fillRect/>
              </a:stretch>
            </a:blip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/>
            </a:p>
          </p:txBody>
        </p:sp>
        <p:sp>
          <p:nvSpPr>
            <p:cNvPr id="12" name="chenying0907 15"/>
            <p:cNvSpPr/>
            <p:nvPr/>
          </p:nvSpPr>
          <p:spPr bwMode="auto">
            <a:xfrm>
              <a:off x="2621499" y="4169927"/>
              <a:ext cx="1685925" cy="1127125"/>
            </a:xfrm>
            <a:custGeom>
              <a:avLst/>
              <a:gdLst>
                <a:gd name="T0" fmla="*/ 962 w 1062"/>
                <a:gd name="T1" fmla="*/ 252 h 710"/>
                <a:gd name="T2" fmla="*/ 948 w 1062"/>
                <a:gd name="T3" fmla="*/ 284 h 710"/>
                <a:gd name="T4" fmla="*/ 920 w 1062"/>
                <a:gd name="T5" fmla="*/ 318 h 710"/>
                <a:gd name="T6" fmla="*/ 896 w 1062"/>
                <a:gd name="T7" fmla="*/ 332 h 710"/>
                <a:gd name="T8" fmla="*/ 842 w 1062"/>
                <a:gd name="T9" fmla="*/ 338 h 710"/>
                <a:gd name="T10" fmla="*/ 822 w 1062"/>
                <a:gd name="T11" fmla="*/ 332 h 710"/>
                <a:gd name="T12" fmla="*/ 774 w 1062"/>
                <a:gd name="T13" fmla="*/ 286 h 710"/>
                <a:gd name="T14" fmla="*/ 764 w 1062"/>
                <a:gd name="T15" fmla="*/ 262 h 710"/>
                <a:gd name="T16" fmla="*/ 758 w 1062"/>
                <a:gd name="T17" fmla="*/ 230 h 710"/>
                <a:gd name="T18" fmla="*/ 764 w 1062"/>
                <a:gd name="T19" fmla="*/ 200 h 710"/>
                <a:gd name="T20" fmla="*/ 784 w 1062"/>
                <a:gd name="T21" fmla="*/ 168 h 710"/>
                <a:gd name="T22" fmla="*/ 814 w 1062"/>
                <a:gd name="T23" fmla="*/ 146 h 710"/>
                <a:gd name="T24" fmla="*/ 864 w 1062"/>
                <a:gd name="T25" fmla="*/ 136 h 710"/>
                <a:gd name="T26" fmla="*/ 896 w 1062"/>
                <a:gd name="T27" fmla="*/ 140 h 710"/>
                <a:gd name="T28" fmla="*/ 850 w 1062"/>
                <a:gd name="T29" fmla="*/ 0 h 710"/>
                <a:gd name="T30" fmla="*/ 786 w 1062"/>
                <a:gd name="T31" fmla="*/ 30 h 710"/>
                <a:gd name="T32" fmla="*/ 682 w 1062"/>
                <a:gd name="T33" fmla="*/ 60 h 710"/>
                <a:gd name="T34" fmla="*/ 572 w 1062"/>
                <a:gd name="T35" fmla="*/ 70 h 710"/>
                <a:gd name="T36" fmla="*/ 498 w 1062"/>
                <a:gd name="T37" fmla="*/ 66 h 710"/>
                <a:gd name="T38" fmla="*/ 392 w 1062"/>
                <a:gd name="T39" fmla="*/ 42 h 710"/>
                <a:gd name="T40" fmla="*/ 294 w 1062"/>
                <a:gd name="T41" fmla="*/ 0 h 710"/>
                <a:gd name="T42" fmla="*/ 146 w 1062"/>
                <a:gd name="T43" fmla="*/ 130 h 710"/>
                <a:gd name="T44" fmla="*/ 120 w 1062"/>
                <a:gd name="T45" fmla="*/ 90 h 710"/>
                <a:gd name="T46" fmla="*/ 110 w 1062"/>
                <a:gd name="T47" fmla="*/ 72 h 710"/>
                <a:gd name="T48" fmla="*/ 96 w 1062"/>
                <a:gd name="T49" fmla="*/ 58 h 710"/>
                <a:gd name="T50" fmla="*/ 62 w 1062"/>
                <a:gd name="T51" fmla="*/ 46 h 710"/>
                <a:gd name="T52" fmla="*/ 40 w 1062"/>
                <a:gd name="T53" fmla="*/ 48 h 710"/>
                <a:gd name="T54" fmla="*/ 10 w 1062"/>
                <a:gd name="T55" fmla="*/ 78 h 710"/>
                <a:gd name="T56" fmla="*/ 0 w 1062"/>
                <a:gd name="T57" fmla="*/ 108 h 710"/>
                <a:gd name="T58" fmla="*/ 2 w 1062"/>
                <a:gd name="T59" fmla="*/ 130 h 710"/>
                <a:gd name="T60" fmla="*/ 22 w 1062"/>
                <a:gd name="T61" fmla="*/ 156 h 710"/>
                <a:gd name="T62" fmla="*/ 42 w 1062"/>
                <a:gd name="T63" fmla="*/ 166 h 710"/>
                <a:gd name="T64" fmla="*/ 72 w 1062"/>
                <a:gd name="T65" fmla="*/ 168 h 710"/>
                <a:gd name="T66" fmla="*/ 110 w 1062"/>
                <a:gd name="T67" fmla="*/ 166 h 710"/>
                <a:gd name="T68" fmla="*/ 124 w 1062"/>
                <a:gd name="T69" fmla="*/ 170 h 710"/>
                <a:gd name="T70" fmla="*/ 82 w 1062"/>
                <a:gd name="T71" fmla="*/ 368 h 710"/>
                <a:gd name="T72" fmla="*/ 246 w 1062"/>
                <a:gd name="T73" fmla="*/ 440 h 710"/>
                <a:gd name="T74" fmla="*/ 422 w 1062"/>
                <a:gd name="T75" fmla="*/ 482 h 710"/>
                <a:gd name="T76" fmla="*/ 546 w 1062"/>
                <a:gd name="T77" fmla="*/ 566 h 710"/>
                <a:gd name="T78" fmla="*/ 540 w 1062"/>
                <a:gd name="T79" fmla="*/ 592 h 710"/>
                <a:gd name="T80" fmla="*/ 520 w 1062"/>
                <a:gd name="T81" fmla="*/ 620 h 710"/>
                <a:gd name="T82" fmla="*/ 512 w 1062"/>
                <a:gd name="T83" fmla="*/ 648 h 710"/>
                <a:gd name="T84" fmla="*/ 514 w 1062"/>
                <a:gd name="T85" fmla="*/ 672 h 710"/>
                <a:gd name="T86" fmla="*/ 524 w 1062"/>
                <a:gd name="T87" fmla="*/ 692 h 710"/>
                <a:gd name="T88" fmla="*/ 554 w 1062"/>
                <a:gd name="T89" fmla="*/ 708 h 710"/>
                <a:gd name="T90" fmla="*/ 590 w 1062"/>
                <a:gd name="T91" fmla="*/ 708 h 710"/>
                <a:gd name="T92" fmla="*/ 620 w 1062"/>
                <a:gd name="T93" fmla="*/ 690 h 710"/>
                <a:gd name="T94" fmla="*/ 630 w 1062"/>
                <a:gd name="T95" fmla="*/ 672 h 710"/>
                <a:gd name="T96" fmla="*/ 634 w 1062"/>
                <a:gd name="T97" fmla="*/ 648 h 710"/>
                <a:gd name="T98" fmla="*/ 624 w 1062"/>
                <a:gd name="T99" fmla="*/ 620 h 710"/>
                <a:gd name="T100" fmla="*/ 602 w 1062"/>
                <a:gd name="T101" fmla="*/ 592 h 710"/>
                <a:gd name="T102" fmla="*/ 592 w 1062"/>
                <a:gd name="T103" fmla="*/ 566 h 710"/>
                <a:gd name="T104" fmla="*/ 592 w 1062"/>
                <a:gd name="T105" fmla="*/ 494 h 710"/>
                <a:gd name="T106" fmla="*/ 778 w 1062"/>
                <a:gd name="T107" fmla="*/ 474 h 710"/>
                <a:gd name="T108" fmla="*/ 954 w 1062"/>
                <a:gd name="T109" fmla="*/ 420 h 710"/>
                <a:gd name="T110" fmla="*/ 986 w 1062"/>
                <a:gd name="T111" fmla="*/ 236 h 7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062" h="710">
                  <a:moveTo>
                    <a:pt x="966" y="246"/>
                  </a:moveTo>
                  <a:lnTo>
                    <a:pt x="966" y="246"/>
                  </a:lnTo>
                  <a:lnTo>
                    <a:pt x="962" y="252"/>
                  </a:lnTo>
                  <a:lnTo>
                    <a:pt x="954" y="272"/>
                  </a:lnTo>
                  <a:lnTo>
                    <a:pt x="954" y="272"/>
                  </a:lnTo>
                  <a:lnTo>
                    <a:pt x="948" y="284"/>
                  </a:lnTo>
                  <a:lnTo>
                    <a:pt x="940" y="298"/>
                  </a:lnTo>
                  <a:lnTo>
                    <a:pt x="928" y="312"/>
                  </a:lnTo>
                  <a:lnTo>
                    <a:pt x="920" y="318"/>
                  </a:lnTo>
                  <a:lnTo>
                    <a:pt x="912" y="324"/>
                  </a:lnTo>
                  <a:lnTo>
                    <a:pt x="912" y="324"/>
                  </a:lnTo>
                  <a:lnTo>
                    <a:pt x="896" y="332"/>
                  </a:lnTo>
                  <a:lnTo>
                    <a:pt x="878" y="336"/>
                  </a:lnTo>
                  <a:lnTo>
                    <a:pt x="860" y="340"/>
                  </a:lnTo>
                  <a:lnTo>
                    <a:pt x="842" y="338"/>
                  </a:lnTo>
                  <a:lnTo>
                    <a:pt x="842" y="338"/>
                  </a:lnTo>
                  <a:lnTo>
                    <a:pt x="832" y="336"/>
                  </a:lnTo>
                  <a:lnTo>
                    <a:pt x="822" y="332"/>
                  </a:lnTo>
                  <a:lnTo>
                    <a:pt x="804" y="322"/>
                  </a:lnTo>
                  <a:lnTo>
                    <a:pt x="788" y="306"/>
                  </a:lnTo>
                  <a:lnTo>
                    <a:pt x="774" y="286"/>
                  </a:lnTo>
                  <a:lnTo>
                    <a:pt x="774" y="286"/>
                  </a:lnTo>
                  <a:lnTo>
                    <a:pt x="768" y="274"/>
                  </a:lnTo>
                  <a:lnTo>
                    <a:pt x="764" y="262"/>
                  </a:lnTo>
                  <a:lnTo>
                    <a:pt x="760" y="252"/>
                  </a:lnTo>
                  <a:lnTo>
                    <a:pt x="758" y="240"/>
                  </a:lnTo>
                  <a:lnTo>
                    <a:pt x="758" y="230"/>
                  </a:lnTo>
                  <a:lnTo>
                    <a:pt x="758" y="218"/>
                  </a:lnTo>
                  <a:lnTo>
                    <a:pt x="760" y="208"/>
                  </a:lnTo>
                  <a:lnTo>
                    <a:pt x="764" y="200"/>
                  </a:lnTo>
                  <a:lnTo>
                    <a:pt x="764" y="200"/>
                  </a:lnTo>
                  <a:lnTo>
                    <a:pt x="772" y="182"/>
                  </a:lnTo>
                  <a:lnTo>
                    <a:pt x="784" y="168"/>
                  </a:lnTo>
                  <a:lnTo>
                    <a:pt x="798" y="156"/>
                  </a:lnTo>
                  <a:lnTo>
                    <a:pt x="814" y="146"/>
                  </a:lnTo>
                  <a:lnTo>
                    <a:pt x="814" y="146"/>
                  </a:lnTo>
                  <a:lnTo>
                    <a:pt x="830" y="140"/>
                  </a:lnTo>
                  <a:lnTo>
                    <a:pt x="848" y="136"/>
                  </a:lnTo>
                  <a:lnTo>
                    <a:pt x="864" y="136"/>
                  </a:lnTo>
                  <a:lnTo>
                    <a:pt x="876" y="136"/>
                  </a:lnTo>
                  <a:lnTo>
                    <a:pt x="876" y="136"/>
                  </a:lnTo>
                  <a:lnTo>
                    <a:pt x="896" y="140"/>
                  </a:lnTo>
                  <a:lnTo>
                    <a:pt x="900" y="138"/>
                  </a:lnTo>
                  <a:lnTo>
                    <a:pt x="922" y="126"/>
                  </a:lnTo>
                  <a:lnTo>
                    <a:pt x="850" y="0"/>
                  </a:lnTo>
                  <a:lnTo>
                    <a:pt x="850" y="0"/>
                  </a:lnTo>
                  <a:lnTo>
                    <a:pt x="818" y="16"/>
                  </a:lnTo>
                  <a:lnTo>
                    <a:pt x="786" y="30"/>
                  </a:lnTo>
                  <a:lnTo>
                    <a:pt x="752" y="42"/>
                  </a:lnTo>
                  <a:lnTo>
                    <a:pt x="718" y="52"/>
                  </a:lnTo>
                  <a:lnTo>
                    <a:pt x="682" y="60"/>
                  </a:lnTo>
                  <a:lnTo>
                    <a:pt x="646" y="66"/>
                  </a:lnTo>
                  <a:lnTo>
                    <a:pt x="610" y="68"/>
                  </a:lnTo>
                  <a:lnTo>
                    <a:pt x="572" y="70"/>
                  </a:lnTo>
                  <a:lnTo>
                    <a:pt x="572" y="70"/>
                  </a:lnTo>
                  <a:lnTo>
                    <a:pt x="534" y="68"/>
                  </a:lnTo>
                  <a:lnTo>
                    <a:pt x="498" y="66"/>
                  </a:lnTo>
                  <a:lnTo>
                    <a:pt x="462" y="60"/>
                  </a:lnTo>
                  <a:lnTo>
                    <a:pt x="426" y="52"/>
                  </a:lnTo>
                  <a:lnTo>
                    <a:pt x="392" y="42"/>
                  </a:lnTo>
                  <a:lnTo>
                    <a:pt x="358" y="30"/>
                  </a:lnTo>
                  <a:lnTo>
                    <a:pt x="326" y="16"/>
                  </a:lnTo>
                  <a:lnTo>
                    <a:pt x="294" y="0"/>
                  </a:lnTo>
                  <a:lnTo>
                    <a:pt x="200" y="162"/>
                  </a:lnTo>
                  <a:lnTo>
                    <a:pt x="146" y="130"/>
                  </a:lnTo>
                  <a:lnTo>
                    <a:pt x="146" y="130"/>
                  </a:lnTo>
                  <a:lnTo>
                    <a:pt x="136" y="120"/>
                  </a:lnTo>
                  <a:lnTo>
                    <a:pt x="128" y="110"/>
                  </a:lnTo>
                  <a:lnTo>
                    <a:pt x="120" y="90"/>
                  </a:lnTo>
                  <a:lnTo>
                    <a:pt x="120" y="90"/>
                  </a:lnTo>
                  <a:lnTo>
                    <a:pt x="114" y="80"/>
                  </a:lnTo>
                  <a:lnTo>
                    <a:pt x="110" y="72"/>
                  </a:lnTo>
                  <a:lnTo>
                    <a:pt x="104" y="64"/>
                  </a:lnTo>
                  <a:lnTo>
                    <a:pt x="96" y="58"/>
                  </a:lnTo>
                  <a:lnTo>
                    <a:pt x="96" y="58"/>
                  </a:lnTo>
                  <a:lnTo>
                    <a:pt x="84" y="52"/>
                  </a:lnTo>
                  <a:lnTo>
                    <a:pt x="72" y="48"/>
                  </a:lnTo>
                  <a:lnTo>
                    <a:pt x="62" y="46"/>
                  </a:lnTo>
                  <a:lnTo>
                    <a:pt x="50" y="46"/>
                  </a:lnTo>
                  <a:lnTo>
                    <a:pt x="50" y="46"/>
                  </a:lnTo>
                  <a:lnTo>
                    <a:pt x="40" y="48"/>
                  </a:lnTo>
                  <a:lnTo>
                    <a:pt x="30" y="54"/>
                  </a:lnTo>
                  <a:lnTo>
                    <a:pt x="20" y="64"/>
                  </a:lnTo>
                  <a:lnTo>
                    <a:pt x="10" y="78"/>
                  </a:lnTo>
                  <a:lnTo>
                    <a:pt x="10" y="78"/>
                  </a:lnTo>
                  <a:lnTo>
                    <a:pt x="2" y="94"/>
                  </a:lnTo>
                  <a:lnTo>
                    <a:pt x="0" y="108"/>
                  </a:lnTo>
                  <a:lnTo>
                    <a:pt x="0" y="120"/>
                  </a:lnTo>
                  <a:lnTo>
                    <a:pt x="2" y="130"/>
                  </a:lnTo>
                  <a:lnTo>
                    <a:pt x="2" y="130"/>
                  </a:lnTo>
                  <a:lnTo>
                    <a:pt x="6" y="138"/>
                  </a:lnTo>
                  <a:lnTo>
                    <a:pt x="14" y="148"/>
                  </a:lnTo>
                  <a:lnTo>
                    <a:pt x="22" y="156"/>
                  </a:lnTo>
                  <a:lnTo>
                    <a:pt x="32" y="162"/>
                  </a:lnTo>
                  <a:lnTo>
                    <a:pt x="32" y="162"/>
                  </a:lnTo>
                  <a:lnTo>
                    <a:pt x="42" y="166"/>
                  </a:lnTo>
                  <a:lnTo>
                    <a:pt x="52" y="168"/>
                  </a:lnTo>
                  <a:lnTo>
                    <a:pt x="62" y="168"/>
                  </a:lnTo>
                  <a:lnTo>
                    <a:pt x="72" y="168"/>
                  </a:lnTo>
                  <a:lnTo>
                    <a:pt x="72" y="168"/>
                  </a:lnTo>
                  <a:lnTo>
                    <a:pt x="96" y="164"/>
                  </a:lnTo>
                  <a:lnTo>
                    <a:pt x="110" y="166"/>
                  </a:lnTo>
                  <a:lnTo>
                    <a:pt x="124" y="170"/>
                  </a:lnTo>
                  <a:lnTo>
                    <a:pt x="124" y="170"/>
                  </a:lnTo>
                  <a:lnTo>
                    <a:pt x="124" y="170"/>
                  </a:lnTo>
                  <a:lnTo>
                    <a:pt x="178" y="202"/>
                  </a:lnTo>
                  <a:lnTo>
                    <a:pt x="82" y="368"/>
                  </a:lnTo>
                  <a:lnTo>
                    <a:pt x="82" y="368"/>
                  </a:lnTo>
                  <a:lnTo>
                    <a:pt x="134" y="396"/>
                  </a:lnTo>
                  <a:lnTo>
                    <a:pt x="188" y="420"/>
                  </a:lnTo>
                  <a:lnTo>
                    <a:pt x="246" y="440"/>
                  </a:lnTo>
                  <a:lnTo>
                    <a:pt x="302" y="458"/>
                  </a:lnTo>
                  <a:lnTo>
                    <a:pt x="362" y="472"/>
                  </a:lnTo>
                  <a:lnTo>
                    <a:pt x="422" y="482"/>
                  </a:lnTo>
                  <a:lnTo>
                    <a:pt x="484" y="490"/>
                  </a:lnTo>
                  <a:lnTo>
                    <a:pt x="546" y="494"/>
                  </a:lnTo>
                  <a:lnTo>
                    <a:pt x="546" y="566"/>
                  </a:lnTo>
                  <a:lnTo>
                    <a:pt x="546" y="566"/>
                  </a:lnTo>
                  <a:lnTo>
                    <a:pt x="544" y="580"/>
                  </a:lnTo>
                  <a:lnTo>
                    <a:pt x="540" y="592"/>
                  </a:lnTo>
                  <a:lnTo>
                    <a:pt x="526" y="610"/>
                  </a:lnTo>
                  <a:lnTo>
                    <a:pt x="526" y="610"/>
                  </a:lnTo>
                  <a:lnTo>
                    <a:pt x="520" y="620"/>
                  </a:lnTo>
                  <a:lnTo>
                    <a:pt x="516" y="628"/>
                  </a:lnTo>
                  <a:lnTo>
                    <a:pt x="512" y="638"/>
                  </a:lnTo>
                  <a:lnTo>
                    <a:pt x="512" y="648"/>
                  </a:lnTo>
                  <a:lnTo>
                    <a:pt x="512" y="648"/>
                  </a:lnTo>
                  <a:lnTo>
                    <a:pt x="512" y="660"/>
                  </a:lnTo>
                  <a:lnTo>
                    <a:pt x="514" y="672"/>
                  </a:lnTo>
                  <a:lnTo>
                    <a:pt x="518" y="682"/>
                  </a:lnTo>
                  <a:lnTo>
                    <a:pt x="524" y="692"/>
                  </a:lnTo>
                  <a:lnTo>
                    <a:pt x="524" y="692"/>
                  </a:lnTo>
                  <a:lnTo>
                    <a:pt x="532" y="700"/>
                  </a:lnTo>
                  <a:lnTo>
                    <a:pt x="542" y="706"/>
                  </a:lnTo>
                  <a:lnTo>
                    <a:pt x="554" y="708"/>
                  </a:lnTo>
                  <a:lnTo>
                    <a:pt x="572" y="710"/>
                  </a:lnTo>
                  <a:lnTo>
                    <a:pt x="572" y="710"/>
                  </a:lnTo>
                  <a:lnTo>
                    <a:pt x="590" y="708"/>
                  </a:lnTo>
                  <a:lnTo>
                    <a:pt x="602" y="704"/>
                  </a:lnTo>
                  <a:lnTo>
                    <a:pt x="612" y="698"/>
                  </a:lnTo>
                  <a:lnTo>
                    <a:pt x="620" y="690"/>
                  </a:lnTo>
                  <a:lnTo>
                    <a:pt x="620" y="690"/>
                  </a:lnTo>
                  <a:lnTo>
                    <a:pt x="626" y="682"/>
                  </a:lnTo>
                  <a:lnTo>
                    <a:pt x="630" y="672"/>
                  </a:lnTo>
                  <a:lnTo>
                    <a:pt x="632" y="660"/>
                  </a:lnTo>
                  <a:lnTo>
                    <a:pt x="634" y="648"/>
                  </a:lnTo>
                  <a:lnTo>
                    <a:pt x="634" y="648"/>
                  </a:lnTo>
                  <a:lnTo>
                    <a:pt x="632" y="638"/>
                  </a:lnTo>
                  <a:lnTo>
                    <a:pt x="628" y="628"/>
                  </a:lnTo>
                  <a:lnTo>
                    <a:pt x="624" y="620"/>
                  </a:lnTo>
                  <a:lnTo>
                    <a:pt x="618" y="610"/>
                  </a:lnTo>
                  <a:lnTo>
                    <a:pt x="618" y="610"/>
                  </a:lnTo>
                  <a:lnTo>
                    <a:pt x="602" y="592"/>
                  </a:lnTo>
                  <a:lnTo>
                    <a:pt x="596" y="580"/>
                  </a:lnTo>
                  <a:lnTo>
                    <a:pt x="592" y="566"/>
                  </a:lnTo>
                  <a:lnTo>
                    <a:pt x="592" y="566"/>
                  </a:lnTo>
                  <a:lnTo>
                    <a:pt x="592" y="564"/>
                  </a:lnTo>
                  <a:lnTo>
                    <a:pt x="592" y="494"/>
                  </a:lnTo>
                  <a:lnTo>
                    <a:pt x="592" y="494"/>
                  </a:lnTo>
                  <a:lnTo>
                    <a:pt x="656" y="490"/>
                  </a:lnTo>
                  <a:lnTo>
                    <a:pt x="718" y="484"/>
                  </a:lnTo>
                  <a:lnTo>
                    <a:pt x="778" y="474"/>
                  </a:lnTo>
                  <a:lnTo>
                    <a:pt x="838" y="458"/>
                  </a:lnTo>
                  <a:lnTo>
                    <a:pt x="898" y="442"/>
                  </a:lnTo>
                  <a:lnTo>
                    <a:pt x="954" y="420"/>
                  </a:lnTo>
                  <a:lnTo>
                    <a:pt x="1010" y="396"/>
                  </a:lnTo>
                  <a:lnTo>
                    <a:pt x="1062" y="368"/>
                  </a:lnTo>
                  <a:lnTo>
                    <a:pt x="986" y="236"/>
                  </a:lnTo>
                  <a:lnTo>
                    <a:pt x="966" y="246"/>
                  </a:lnTo>
                  <a:close/>
                </a:path>
              </a:pathLst>
            </a:custGeom>
            <a:blipFill>
              <a:blip r:embed="rId4" cstate="print"/>
              <a:stretch>
                <a:fillRect/>
              </a:stretch>
            </a:blip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/>
            </a:p>
          </p:txBody>
        </p:sp>
        <p:sp>
          <p:nvSpPr>
            <p:cNvPr id="13" name="chenying0907 16"/>
            <p:cNvSpPr/>
            <p:nvPr/>
          </p:nvSpPr>
          <p:spPr bwMode="auto">
            <a:xfrm>
              <a:off x="2377024" y="4814452"/>
              <a:ext cx="2409825" cy="882650"/>
            </a:xfrm>
            <a:custGeom>
              <a:avLst/>
              <a:gdLst>
                <a:gd name="T0" fmla="*/ 1456 w 1518"/>
                <a:gd name="T1" fmla="*/ 54 h 556"/>
                <a:gd name="T2" fmla="*/ 1422 w 1518"/>
                <a:gd name="T3" fmla="*/ 64 h 556"/>
                <a:gd name="T4" fmla="*/ 1408 w 1518"/>
                <a:gd name="T5" fmla="*/ 78 h 556"/>
                <a:gd name="T6" fmla="*/ 1398 w 1518"/>
                <a:gd name="T7" fmla="*/ 96 h 556"/>
                <a:gd name="T8" fmla="*/ 1372 w 1518"/>
                <a:gd name="T9" fmla="*/ 140 h 556"/>
                <a:gd name="T10" fmla="*/ 1332 w 1518"/>
                <a:gd name="T11" fmla="*/ 162 h 556"/>
                <a:gd name="T12" fmla="*/ 1188 w 1518"/>
                <a:gd name="T13" fmla="*/ 28 h 556"/>
                <a:gd name="T14" fmla="*/ 1022 w 1518"/>
                <a:gd name="T15" fmla="*/ 90 h 556"/>
                <a:gd name="T16" fmla="*/ 848 w 1518"/>
                <a:gd name="T17" fmla="*/ 126 h 556"/>
                <a:gd name="T18" fmla="*/ 786 w 1518"/>
                <a:gd name="T19" fmla="*/ 156 h 556"/>
                <a:gd name="T20" fmla="*/ 802 w 1518"/>
                <a:gd name="T21" fmla="*/ 180 h 556"/>
                <a:gd name="T22" fmla="*/ 824 w 1518"/>
                <a:gd name="T23" fmla="*/ 222 h 556"/>
                <a:gd name="T24" fmla="*/ 828 w 1518"/>
                <a:gd name="T25" fmla="*/ 242 h 556"/>
                <a:gd name="T26" fmla="*/ 816 w 1518"/>
                <a:gd name="T27" fmla="*/ 294 h 556"/>
                <a:gd name="T28" fmla="*/ 798 w 1518"/>
                <a:gd name="T29" fmla="*/ 318 h 556"/>
                <a:gd name="T30" fmla="*/ 750 w 1518"/>
                <a:gd name="T31" fmla="*/ 342 h 556"/>
                <a:gd name="T32" fmla="*/ 726 w 1518"/>
                <a:gd name="T33" fmla="*/ 344 h 556"/>
                <a:gd name="T34" fmla="*/ 690 w 1518"/>
                <a:gd name="T35" fmla="*/ 338 h 556"/>
                <a:gd name="T36" fmla="*/ 660 w 1518"/>
                <a:gd name="T37" fmla="*/ 324 h 556"/>
                <a:gd name="T38" fmla="*/ 646 w 1518"/>
                <a:gd name="T39" fmla="*/ 310 h 556"/>
                <a:gd name="T40" fmla="*/ 626 w 1518"/>
                <a:gd name="T41" fmla="*/ 260 h 556"/>
                <a:gd name="T42" fmla="*/ 628 w 1518"/>
                <a:gd name="T43" fmla="*/ 224 h 556"/>
                <a:gd name="T44" fmla="*/ 648 w 1518"/>
                <a:gd name="T45" fmla="*/ 182 h 556"/>
                <a:gd name="T46" fmla="*/ 660 w 1518"/>
                <a:gd name="T47" fmla="*/ 162 h 556"/>
                <a:gd name="T48" fmla="*/ 600 w 1518"/>
                <a:gd name="T49" fmla="*/ 126 h 556"/>
                <a:gd name="T50" fmla="*/ 426 w 1518"/>
                <a:gd name="T51" fmla="*/ 90 h 556"/>
                <a:gd name="T52" fmla="*/ 264 w 1518"/>
                <a:gd name="T53" fmla="*/ 28 h 556"/>
                <a:gd name="T54" fmla="*/ 144 w 1518"/>
                <a:gd name="T55" fmla="*/ 130 h 556"/>
                <a:gd name="T56" fmla="*/ 172 w 1518"/>
                <a:gd name="T57" fmla="*/ 128 h 556"/>
                <a:gd name="T58" fmla="*/ 202 w 1518"/>
                <a:gd name="T59" fmla="*/ 128 h 556"/>
                <a:gd name="T60" fmla="*/ 238 w 1518"/>
                <a:gd name="T61" fmla="*/ 140 h 556"/>
                <a:gd name="T62" fmla="*/ 266 w 1518"/>
                <a:gd name="T63" fmla="*/ 162 h 556"/>
                <a:gd name="T64" fmla="*/ 286 w 1518"/>
                <a:gd name="T65" fmla="*/ 194 h 556"/>
                <a:gd name="T66" fmla="*/ 290 w 1518"/>
                <a:gd name="T67" fmla="*/ 234 h 556"/>
                <a:gd name="T68" fmla="*/ 274 w 1518"/>
                <a:gd name="T69" fmla="*/ 278 h 556"/>
                <a:gd name="T70" fmla="*/ 260 w 1518"/>
                <a:gd name="T71" fmla="*/ 298 h 556"/>
                <a:gd name="T72" fmla="*/ 232 w 1518"/>
                <a:gd name="T73" fmla="*/ 320 h 556"/>
                <a:gd name="T74" fmla="*/ 204 w 1518"/>
                <a:gd name="T75" fmla="*/ 330 h 556"/>
                <a:gd name="T76" fmla="*/ 166 w 1518"/>
                <a:gd name="T77" fmla="*/ 328 h 556"/>
                <a:gd name="T78" fmla="*/ 134 w 1518"/>
                <a:gd name="T79" fmla="*/ 312 h 556"/>
                <a:gd name="T80" fmla="*/ 100 w 1518"/>
                <a:gd name="T81" fmla="*/ 276 h 556"/>
                <a:gd name="T82" fmla="*/ 86 w 1518"/>
                <a:gd name="T83" fmla="*/ 246 h 556"/>
                <a:gd name="T84" fmla="*/ 0 w 1518"/>
                <a:gd name="T85" fmla="*/ 370 h 556"/>
                <a:gd name="T86" fmla="*/ 82 w 1518"/>
                <a:gd name="T87" fmla="*/ 412 h 556"/>
                <a:gd name="T88" fmla="*/ 210 w 1518"/>
                <a:gd name="T89" fmla="*/ 466 h 556"/>
                <a:gd name="T90" fmla="*/ 346 w 1518"/>
                <a:gd name="T91" fmla="*/ 508 h 556"/>
                <a:gd name="T92" fmla="*/ 484 w 1518"/>
                <a:gd name="T93" fmla="*/ 538 h 556"/>
                <a:gd name="T94" fmla="*/ 628 w 1518"/>
                <a:gd name="T95" fmla="*/ 554 h 556"/>
                <a:gd name="T96" fmla="*/ 726 w 1518"/>
                <a:gd name="T97" fmla="*/ 556 h 556"/>
                <a:gd name="T98" fmla="*/ 872 w 1518"/>
                <a:gd name="T99" fmla="*/ 550 h 556"/>
                <a:gd name="T100" fmla="*/ 1014 w 1518"/>
                <a:gd name="T101" fmla="*/ 528 h 556"/>
                <a:gd name="T102" fmla="*/ 1152 w 1518"/>
                <a:gd name="T103" fmla="*/ 494 h 556"/>
                <a:gd name="T104" fmla="*/ 1284 w 1518"/>
                <a:gd name="T105" fmla="*/ 448 h 556"/>
                <a:gd name="T106" fmla="*/ 1410 w 1518"/>
                <a:gd name="T107" fmla="*/ 390 h 556"/>
                <a:gd name="T108" fmla="*/ 1394 w 1518"/>
                <a:gd name="T109" fmla="*/ 180 h 556"/>
                <a:gd name="T110" fmla="*/ 1420 w 1518"/>
                <a:gd name="T111" fmla="*/ 174 h 556"/>
                <a:gd name="T112" fmla="*/ 1454 w 1518"/>
                <a:gd name="T113" fmla="*/ 178 h 556"/>
                <a:gd name="T114" fmla="*/ 1482 w 1518"/>
                <a:gd name="T115" fmla="*/ 170 h 556"/>
                <a:gd name="T116" fmla="*/ 1502 w 1518"/>
                <a:gd name="T117" fmla="*/ 156 h 556"/>
                <a:gd name="T118" fmla="*/ 1514 w 1518"/>
                <a:gd name="T119" fmla="*/ 138 h 556"/>
                <a:gd name="T120" fmla="*/ 1514 w 1518"/>
                <a:gd name="T121" fmla="*/ 102 h 556"/>
                <a:gd name="T122" fmla="*/ 1498 w 1518"/>
                <a:gd name="T123" fmla="*/ 74 h 556"/>
                <a:gd name="T124" fmla="*/ 1466 w 1518"/>
                <a:gd name="T125" fmla="*/ 54 h 5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518" h="556">
                  <a:moveTo>
                    <a:pt x="1466" y="54"/>
                  </a:moveTo>
                  <a:lnTo>
                    <a:pt x="1466" y="54"/>
                  </a:lnTo>
                  <a:lnTo>
                    <a:pt x="1456" y="54"/>
                  </a:lnTo>
                  <a:lnTo>
                    <a:pt x="1446" y="56"/>
                  </a:lnTo>
                  <a:lnTo>
                    <a:pt x="1434" y="60"/>
                  </a:lnTo>
                  <a:lnTo>
                    <a:pt x="1422" y="64"/>
                  </a:lnTo>
                  <a:lnTo>
                    <a:pt x="1422" y="64"/>
                  </a:lnTo>
                  <a:lnTo>
                    <a:pt x="1414" y="70"/>
                  </a:lnTo>
                  <a:lnTo>
                    <a:pt x="1408" y="78"/>
                  </a:lnTo>
                  <a:lnTo>
                    <a:pt x="1402" y="86"/>
                  </a:lnTo>
                  <a:lnTo>
                    <a:pt x="1398" y="96"/>
                  </a:lnTo>
                  <a:lnTo>
                    <a:pt x="1398" y="96"/>
                  </a:lnTo>
                  <a:lnTo>
                    <a:pt x="1388" y="120"/>
                  </a:lnTo>
                  <a:lnTo>
                    <a:pt x="1382" y="130"/>
                  </a:lnTo>
                  <a:lnTo>
                    <a:pt x="1372" y="140"/>
                  </a:lnTo>
                  <a:lnTo>
                    <a:pt x="1372" y="140"/>
                  </a:lnTo>
                  <a:lnTo>
                    <a:pt x="1370" y="140"/>
                  </a:lnTo>
                  <a:lnTo>
                    <a:pt x="1332" y="162"/>
                  </a:lnTo>
                  <a:lnTo>
                    <a:pt x="1238" y="0"/>
                  </a:lnTo>
                  <a:lnTo>
                    <a:pt x="1238" y="0"/>
                  </a:lnTo>
                  <a:lnTo>
                    <a:pt x="1188" y="28"/>
                  </a:lnTo>
                  <a:lnTo>
                    <a:pt x="1134" y="52"/>
                  </a:lnTo>
                  <a:lnTo>
                    <a:pt x="1080" y="72"/>
                  </a:lnTo>
                  <a:lnTo>
                    <a:pt x="1022" y="90"/>
                  </a:lnTo>
                  <a:lnTo>
                    <a:pt x="966" y="106"/>
                  </a:lnTo>
                  <a:lnTo>
                    <a:pt x="906" y="118"/>
                  </a:lnTo>
                  <a:lnTo>
                    <a:pt x="848" y="126"/>
                  </a:lnTo>
                  <a:lnTo>
                    <a:pt x="786" y="130"/>
                  </a:lnTo>
                  <a:lnTo>
                    <a:pt x="786" y="156"/>
                  </a:lnTo>
                  <a:lnTo>
                    <a:pt x="786" y="156"/>
                  </a:lnTo>
                  <a:lnTo>
                    <a:pt x="790" y="164"/>
                  </a:lnTo>
                  <a:lnTo>
                    <a:pt x="802" y="180"/>
                  </a:lnTo>
                  <a:lnTo>
                    <a:pt x="802" y="180"/>
                  </a:lnTo>
                  <a:lnTo>
                    <a:pt x="810" y="192"/>
                  </a:lnTo>
                  <a:lnTo>
                    <a:pt x="818" y="206"/>
                  </a:lnTo>
                  <a:lnTo>
                    <a:pt x="824" y="222"/>
                  </a:lnTo>
                  <a:lnTo>
                    <a:pt x="826" y="232"/>
                  </a:lnTo>
                  <a:lnTo>
                    <a:pt x="828" y="242"/>
                  </a:lnTo>
                  <a:lnTo>
                    <a:pt x="828" y="242"/>
                  </a:lnTo>
                  <a:lnTo>
                    <a:pt x="826" y="260"/>
                  </a:lnTo>
                  <a:lnTo>
                    <a:pt x="822" y="278"/>
                  </a:lnTo>
                  <a:lnTo>
                    <a:pt x="816" y="294"/>
                  </a:lnTo>
                  <a:lnTo>
                    <a:pt x="806" y="310"/>
                  </a:lnTo>
                  <a:lnTo>
                    <a:pt x="806" y="310"/>
                  </a:lnTo>
                  <a:lnTo>
                    <a:pt x="798" y="318"/>
                  </a:lnTo>
                  <a:lnTo>
                    <a:pt x="792" y="324"/>
                  </a:lnTo>
                  <a:lnTo>
                    <a:pt x="772" y="334"/>
                  </a:lnTo>
                  <a:lnTo>
                    <a:pt x="750" y="342"/>
                  </a:lnTo>
                  <a:lnTo>
                    <a:pt x="738" y="344"/>
                  </a:lnTo>
                  <a:lnTo>
                    <a:pt x="726" y="344"/>
                  </a:lnTo>
                  <a:lnTo>
                    <a:pt x="726" y="344"/>
                  </a:lnTo>
                  <a:lnTo>
                    <a:pt x="714" y="344"/>
                  </a:lnTo>
                  <a:lnTo>
                    <a:pt x="702" y="342"/>
                  </a:lnTo>
                  <a:lnTo>
                    <a:pt x="690" y="338"/>
                  </a:lnTo>
                  <a:lnTo>
                    <a:pt x="680" y="334"/>
                  </a:lnTo>
                  <a:lnTo>
                    <a:pt x="670" y="330"/>
                  </a:lnTo>
                  <a:lnTo>
                    <a:pt x="660" y="324"/>
                  </a:lnTo>
                  <a:lnTo>
                    <a:pt x="654" y="318"/>
                  </a:lnTo>
                  <a:lnTo>
                    <a:pt x="646" y="310"/>
                  </a:lnTo>
                  <a:lnTo>
                    <a:pt x="646" y="310"/>
                  </a:lnTo>
                  <a:lnTo>
                    <a:pt x="636" y="294"/>
                  </a:lnTo>
                  <a:lnTo>
                    <a:pt x="630" y="276"/>
                  </a:lnTo>
                  <a:lnTo>
                    <a:pt x="626" y="260"/>
                  </a:lnTo>
                  <a:lnTo>
                    <a:pt x="626" y="242"/>
                  </a:lnTo>
                  <a:lnTo>
                    <a:pt x="626" y="242"/>
                  </a:lnTo>
                  <a:lnTo>
                    <a:pt x="628" y="224"/>
                  </a:lnTo>
                  <a:lnTo>
                    <a:pt x="632" y="206"/>
                  </a:lnTo>
                  <a:lnTo>
                    <a:pt x="640" y="192"/>
                  </a:lnTo>
                  <a:lnTo>
                    <a:pt x="648" y="182"/>
                  </a:lnTo>
                  <a:lnTo>
                    <a:pt x="648" y="182"/>
                  </a:lnTo>
                  <a:lnTo>
                    <a:pt x="658" y="166"/>
                  </a:lnTo>
                  <a:lnTo>
                    <a:pt x="660" y="162"/>
                  </a:lnTo>
                  <a:lnTo>
                    <a:pt x="660" y="130"/>
                  </a:lnTo>
                  <a:lnTo>
                    <a:pt x="660" y="130"/>
                  </a:lnTo>
                  <a:lnTo>
                    <a:pt x="600" y="126"/>
                  </a:lnTo>
                  <a:lnTo>
                    <a:pt x="542" y="116"/>
                  </a:lnTo>
                  <a:lnTo>
                    <a:pt x="484" y="104"/>
                  </a:lnTo>
                  <a:lnTo>
                    <a:pt x="426" y="90"/>
                  </a:lnTo>
                  <a:lnTo>
                    <a:pt x="372" y="72"/>
                  </a:lnTo>
                  <a:lnTo>
                    <a:pt x="316" y="50"/>
                  </a:lnTo>
                  <a:lnTo>
                    <a:pt x="264" y="28"/>
                  </a:lnTo>
                  <a:lnTo>
                    <a:pt x="214" y="0"/>
                  </a:lnTo>
                  <a:lnTo>
                    <a:pt x="140" y="128"/>
                  </a:lnTo>
                  <a:lnTo>
                    <a:pt x="144" y="130"/>
                  </a:lnTo>
                  <a:lnTo>
                    <a:pt x="144" y="130"/>
                  </a:lnTo>
                  <a:lnTo>
                    <a:pt x="152" y="132"/>
                  </a:lnTo>
                  <a:lnTo>
                    <a:pt x="172" y="128"/>
                  </a:lnTo>
                  <a:lnTo>
                    <a:pt x="172" y="128"/>
                  </a:lnTo>
                  <a:lnTo>
                    <a:pt x="186" y="128"/>
                  </a:lnTo>
                  <a:lnTo>
                    <a:pt x="202" y="128"/>
                  </a:lnTo>
                  <a:lnTo>
                    <a:pt x="220" y="132"/>
                  </a:lnTo>
                  <a:lnTo>
                    <a:pt x="228" y="134"/>
                  </a:lnTo>
                  <a:lnTo>
                    <a:pt x="238" y="140"/>
                  </a:lnTo>
                  <a:lnTo>
                    <a:pt x="238" y="140"/>
                  </a:lnTo>
                  <a:lnTo>
                    <a:pt x="252" y="150"/>
                  </a:lnTo>
                  <a:lnTo>
                    <a:pt x="266" y="162"/>
                  </a:lnTo>
                  <a:lnTo>
                    <a:pt x="276" y="176"/>
                  </a:lnTo>
                  <a:lnTo>
                    <a:pt x="286" y="194"/>
                  </a:lnTo>
                  <a:lnTo>
                    <a:pt x="286" y="194"/>
                  </a:lnTo>
                  <a:lnTo>
                    <a:pt x="288" y="202"/>
                  </a:lnTo>
                  <a:lnTo>
                    <a:pt x="290" y="212"/>
                  </a:lnTo>
                  <a:lnTo>
                    <a:pt x="290" y="234"/>
                  </a:lnTo>
                  <a:lnTo>
                    <a:pt x="284" y="256"/>
                  </a:lnTo>
                  <a:lnTo>
                    <a:pt x="280" y="266"/>
                  </a:lnTo>
                  <a:lnTo>
                    <a:pt x="274" y="278"/>
                  </a:lnTo>
                  <a:lnTo>
                    <a:pt x="274" y="278"/>
                  </a:lnTo>
                  <a:lnTo>
                    <a:pt x="268" y="288"/>
                  </a:lnTo>
                  <a:lnTo>
                    <a:pt x="260" y="298"/>
                  </a:lnTo>
                  <a:lnTo>
                    <a:pt x="252" y="306"/>
                  </a:lnTo>
                  <a:lnTo>
                    <a:pt x="242" y="314"/>
                  </a:lnTo>
                  <a:lnTo>
                    <a:pt x="232" y="320"/>
                  </a:lnTo>
                  <a:lnTo>
                    <a:pt x="224" y="324"/>
                  </a:lnTo>
                  <a:lnTo>
                    <a:pt x="214" y="328"/>
                  </a:lnTo>
                  <a:lnTo>
                    <a:pt x="204" y="330"/>
                  </a:lnTo>
                  <a:lnTo>
                    <a:pt x="204" y="330"/>
                  </a:lnTo>
                  <a:lnTo>
                    <a:pt x="184" y="330"/>
                  </a:lnTo>
                  <a:lnTo>
                    <a:pt x="166" y="328"/>
                  </a:lnTo>
                  <a:lnTo>
                    <a:pt x="150" y="320"/>
                  </a:lnTo>
                  <a:lnTo>
                    <a:pt x="134" y="312"/>
                  </a:lnTo>
                  <a:lnTo>
                    <a:pt x="134" y="312"/>
                  </a:lnTo>
                  <a:lnTo>
                    <a:pt x="120" y="302"/>
                  </a:lnTo>
                  <a:lnTo>
                    <a:pt x="108" y="288"/>
                  </a:lnTo>
                  <a:lnTo>
                    <a:pt x="100" y="276"/>
                  </a:lnTo>
                  <a:lnTo>
                    <a:pt x="94" y="262"/>
                  </a:lnTo>
                  <a:lnTo>
                    <a:pt x="94" y="262"/>
                  </a:lnTo>
                  <a:lnTo>
                    <a:pt x="86" y="246"/>
                  </a:lnTo>
                  <a:lnTo>
                    <a:pt x="84" y="242"/>
                  </a:lnTo>
                  <a:lnTo>
                    <a:pt x="76" y="238"/>
                  </a:lnTo>
                  <a:lnTo>
                    <a:pt x="0" y="370"/>
                  </a:lnTo>
                  <a:lnTo>
                    <a:pt x="0" y="370"/>
                  </a:lnTo>
                  <a:lnTo>
                    <a:pt x="42" y="390"/>
                  </a:lnTo>
                  <a:lnTo>
                    <a:pt x="82" y="412"/>
                  </a:lnTo>
                  <a:lnTo>
                    <a:pt x="124" y="430"/>
                  </a:lnTo>
                  <a:lnTo>
                    <a:pt x="168" y="448"/>
                  </a:lnTo>
                  <a:lnTo>
                    <a:pt x="210" y="466"/>
                  </a:lnTo>
                  <a:lnTo>
                    <a:pt x="256" y="480"/>
                  </a:lnTo>
                  <a:lnTo>
                    <a:pt x="300" y="496"/>
                  </a:lnTo>
                  <a:lnTo>
                    <a:pt x="346" y="508"/>
                  </a:lnTo>
                  <a:lnTo>
                    <a:pt x="390" y="518"/>
                  </a:lnTo>
                  <a:lnTo>
                    <a:pt x="438" y="528"/>
                  </a:lnTo>
                  <a:lnTo>
                    <a:pt x="484" y="538"/>
                  </a:lnTo>
                  <a:lnTo>
                    <a:pt x="532" y="544"/>
                  </a:lnTo>
                  <a:lnTo>
                    <a:pt x="580" y="550"/>
                  </a:lnTo>
                  <a:lnTo>
                    <a:pt x="628" y="554"/>
                  </a:lnTo>
                  <a:lnTo>
                    <a:pt x="676" y="556"/>
                  </a:lnTo>
                  <a:lnTo>
                    <a:pt x="726" y="556"/>
                  </a:lnTo>
                  <a:lnTo>
                    <a:pt x="726" y="556"/>
                  </a:lnTo>
                  <a:lnTo>
                    <a:pt x="776" y="556"/>
                  </a:lnTo>
                  <a:lnTo>
                    <a:pt x="824" y="554"/>
                  </a:lnTo>
                  <a:lnTo>
                    <a:pt x="872" y="550"/>
                  </a:lnTo>
                  <a:lnTo>
                    <a:pt x="920" y="544"/>
                  </a:lnTo>
                  <a:lnTo>
                    <a:pt x="968" y="538"/>
                  </a:lnTo>
                  <a:lnTo>
                    <a:pt x="1014" y="528"/>
                  </a:lnTo>
                  <a:lnTo>
                    <a:pt x="1062" y="518"/>
                  </a:lnTo>
                  <a:lnTo>
                    <a:pt x="1106" y="508"/>
                  </a:lnTo>
                  <a:lnTo>
                    <a:pt x="1152" y="494"/>
                  </a:lnTo>
                  <a:lnTo>
                    <a:pt x="1196" y="480"/>
                  </a:lnTo>
                  <a:lnTo>
                    <a:pt x="1242" y="466"/>
                  </a:lnTo>
                  <a:lnTo>
                    <a:pt x="1284" y="448"/>
                  </a:lnTo>
                  <a:lnTo>
                    <a:pt x="1328" y="430"/>
                  </a:lnTo>
                  <a:lnTo>
                    <a:pt x="1370" y="412"/>
                  </a:lnTo>
                  <a:lnTo>
                    <a:pt x="1410" y="390"/>
                  </a:lnTo>
                  <a:lnTo>
                    <a:pt x="1452" y="370"/>
                  </a:lnTo>
                  <a:lnTo>
                    <a:pt x="1354" y="202"/>
                  </a:lnTo>
                  <a:lnTo>
                    <a:pt x="1394" y="180"/>
                  </a:lnTo>
                  <a:lnTo>
                    <a:pt x="1394" y="180"/>
                  </a:lnTo>
                  <a:lnTo>
                    <a:pt x="1408" y="174"/>
                  </a:lnTo>
                  <a:lnTo>
                    <a:pt x="1420" y="174"/>
                  </a:lnTo>
                  <a:lnTo>
                    <a:pt x="1444" y="176"/>
                  </a:lnTo>
                  <a:lnTo>
                    <a:pt x="1444" y="176"/>
                  </a:lnTo>
                  <a:lnTo>
                    <a:pt x="1454" y="178"/>
                  </a:lnTo>
                  <a:lnTo>
                    <a:pt x="1464" y="176"/>
                  </a:lnTo>
                  <a:lnTo>
                    <a:pt x="1472" y="176"/>
                  </a:lnTo>
                  <a:lnTo>
                    <a:pt x="1482" y="170"/>
                  </a:lnTo>
                  <a:lnTo>
                    <a:pt x="1482" y="170"/>
                  </a:lnTo>
                  <a:lnTo>
                    <a:pt x="1492" y="164"/>
                  </a:lnTo>
                  <a:lnTo>
                    <a:pt x="1502" y="156"/>
                  </a:lnTo>
                  <a:lnTo>
                    <a:pt x="1510" y="148"/>
                  </a:lnTo>
                  <a:lnTo>
                    <a:pt x="1514" y="138"/>
                  </a:lnTo>
                  <a:lnTo>
                    <a:pt x="1514" y="138"/>
                  </a:lnTo>
                  <a:lnTo>
                    <a:pt x="1518" y="128"/>
                  </a:lnTo>
                  <a:lnTo>
                    <a:pt x="1518" y="116"/>
                  </a:lnTo>
                  <a:lnTo>
                    <a:pt x="1514" y="102"/>
                  </a:lnTo>
                  <a:lnTo>
                    <a:pt x="1508" y="88"/>
                  </a:lnTo>
                  <a:lnTo>
                    <a:pt x="1508" y="88"/>
                  </a:lnTo>
                  <a:lnTo>
                    <a:pt x="1498" y="74"/>
                  </a:lnTo>
                  <a:lnTo>
                    <a:pt x="1488" y="64"/>
                  </a:lnTo>
                  <a:lnTo>
                    <a:pt x="1476" y="58"/>
                  </a:lnTo>
                  <a:lnTo>
                    <a:pt x="1466" y="54"/>
                  </a:lnTo>
                  <a:lnTo>
                    <a:pt x="1466" y="54"/>
                  </a:lnTo>
                  <a:close/>
                </a:path>
              </a:pathLst>
            </a:custGeom>
            <a:blipFill>
              <a:blip r:embed="rId2" cstate="print"/>
              <a:stretch>
                <a:fillRect/>
              </a:stretch>
            </a:blip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0"/>
            </a:p>
          </p:txBody>
        </p:sp>
      </p:grpSp>
      <p:sp>
        <p:nvSpPr>
          <p:cNvPr id="16" name="任意多边形 15"/>
          <p:cNvSpPr/>
          <p:nvPr/>
        </p:nvSpPr>
        <p:spPr>
          <a:xfrm rot="16200000" flipH="1">
            <a:off x="4667319" y="331963"/>
            <a:ext cx="34289" cy="6515102"/>
          </a:xfrm>
          <a:custGeom>
            <a:avLst/>
            <a:gdLst/>
            <a:ahLst/>
            <a:cxnLst/>
            <a:rect l="l" t="t" r="r" b="b"/>
            <a:pathLst>
              <a:path w="24231" h="914247">
                <a:moveTo>
                  <a:pt x="5283" y="910420"/>
                </a:moveTo>
                <a:lnTo>
                  <a:pt x="5106" y="914247"/>
                </a:lnTo>
                <a:lnTo>
                  <a:pt x="3582" y="914247"/>
                </a:lnTo>
                <a:close/>
                <a:moveTo>
                  <a:pt x="24231" y="887871"/>
                </a:moveTo>
                <a:lnTo>
                  <a:pt x="24231" y="914247"/>
                </a:lnTo>
                <a:lnTo>
                  <a:pt x="14665" y="914247"/>
                </a:lnTo>
                <a:lnTo>
                  <a:pt x="21671" y="894208"/>
                </a:lnTo>
                <a:close/>
                <a:moveTo>
                  <a:pt x="7503" y="865611"/>
                </a:moveTo>
                <a:lnTo>
                  <a:pt x="7216" y="868576"/>
                </a:lnTo>
                <a:lnTo>
                  <a:pt x="6766" y="878326"/>
                </a:lnTo>
                <a:lnTo>
                  <a:pt x="0" y="886263"/>
                </a:lnTo>
                <a:lnTo>
                  <a:pt x="0" y="876548"/>
                </a:lnTo>
                <a:lnTo>
                  <a:pt x="5182" y="868927"/>
                </a:lnTo>
                <a:close/>
                <a:moveTo>
                  <a:pt x="24231" y="857838"/>
                </a:moveTo>
                <a:lnTo>
                  <a:pt x="24231" y="867787"/>
                </a:lnTo>
                <a:lnTo>
                  <a:pt x="5283" y="910420"/>
                </a:lnTo>
                <a:lnTo>
                  <a:pt x="6766" y="878326"/>
                </a:lnTo>
                <a:close/>
                <a:moveTo>
                  <a:pt x="24231" y="840913"/>
                </a:moveTo>
                <a:lnTo>
                  <a:pt x="24231" y="841714"/>
                </a:lnTo>
                <a:lnTo>
                  <a:pt x="7503" y="865611"/>
                </a:lnTo>
                <a:lnTo>
                  <a:pt x="7514" y="865497"/>
                </a:lnTo>
                <a:close/>
                <a:moveTo>
                  <a:pt x="9928" y="840562"/>
                </a:moveTo>
                <a:lnTo>
                  <a:pt x="7514" y="865497"/>
                </a:lnTo>
                <a:lnTo>
                  <a:pt x="5182" y="868927"/>
                </a:lnTo>
                <a:lnTo>
                  <a:pt x="0" y="876330"/>
                </a:lnTo>
                <a:lnTo>
                  <a:pt x="0" y="855943"/>
                </a:lnTo>
                <a:lnTo>
                  <a:pt x="1909" y="852567"/>
                </a:lnTo>
                <a:close/>
                <a:moveTo>
                  <a:pt x="15593" y="782055"/>
                </a:moveTo>
                <a:lnTo>
                  <a:pt x="14536" y="792975"/>
                </a:lnTo>
                <a:lnTo>
                  <a:pt x="0" y="815757"/>
                </a:lnTo>
                <a:lnTo>
                  <a:pt x="0" y="811766"/>
                </a:lnTo>
                <a:close/>
                <a:moveTo>
                  <a:pt x="24231" y="780256"/>
                </a:moveTo>
                <a:lnTo>
                  <a:pt x="24231" y="819152"/>
                </a:lnTo>
                <a:lnTo>
                  <a:pt x="9928" y="840562"/>
                </a:lnTo>
                <a:lnTo>
                  <a:pt x="14536" y="792975"/>
                </a:lnTo>
                <a:lnTo>
                  <a:pt x="18270" y="787121"/>
                </a:lnTo>
                <a:close/>
                <a:moveTo>
                  <a:pt x="24231" y="761668"/>
                </a:moveTo>
                <a:lnTo>
                  <a:pt x="24231" y="765596"/>
                </a:lnTo>
                <a:lnTo>
                  <a:pt x="15593" y="782055"/>
                </a:lnTo>
                <a:lnTo>
                  <a:pt x="15754" y="780386"/>
                </a:lnTo>
                <a:close/>
                <a:moveTo>
                  <a:pt x="24231" y="712346"/>
                </a:moveTo>
                <a:lnTo>
                  <a:pt x="24231" y="731086"/>
                </a:lnTo>
                <a:lnTo>
                  <a:pt x="18270" y="754399"/>
                </a:lnTo>
                <a:lnTo>
                  <a:pt x="15754" y="780386"/>
                </a:lnTo>
                <a:lnTo>
                  <a:pt x="13254" y="785906"/>
                </a:lnTo>
                <a:lnTo>
                  <a:pt x="0" y="811485"/>
                </a:lnTo>
                <a:lnTo>
                  <a:pt x="0" y="752641"/>
                </a:lnTo>
                <a:lnTo>
                  <a:pt x="18270" y="721676"/>
                </a:lnTo>
                <a:close/>
                <a:moveTo>
                  <a:pt x="4049" y="698809"/>
                </a:moveTo>
                <a:lnTo>
                  <a:pt x="1909" y="705315"/>
                </a:lnTo>
                <a:lnTo>
                  <a:pt x="0" y="710229"/>
                </a:lnTo>
                <a:lnTo>
                  <a:pt x="0" y="701476"/>
                </a:lnTo>
                <a:lnTo>
                  <a:pt x="3903" y="698941"/>
                </a:lnTo>
                <a:close/>
                <a:moveTo>
                  <a:pt x="24231" y="652905"/>
                </a:moveTo>
                <a:lnTo>
                  <a:pt x="24231" y="680503"/>
                </a:lnTo>
                <a:lnTo>
                  <a:pt x="4049" y="698809"/>
                </a:lnTo>
                <a:lnTo>
                  <a:pt x="14843" y="665990"/>
                </a:lnTo>
                <a:close/>
                <a:moveTo>
                  <a:pt x="24231" y="619049"/>
                </a:moveTo>
                <a:lnTo>
                  <a:pt x="24231" y="637446"/>
                </a:lnTo>
                <a:lnTo>
                  <a:pt x="14843" y="665990"/>
                </a:lnTo>
                <a:lnTo>
                  <a:pt x="0" y="686679"/>
                </a:lnTo>
                <a:lnTo>
                  <a:pt x="0" y="646781"/>
                </a:lnTo>
                <a:close/>
                <a:moveTo>
                  <a:pt x="3622" y="602431"/>
                </a:moveTo>
                <a:lnTo>
                  <a:pt x="0" y="609824"/>
                </a:lnTo>
                <a:lnTo>
                  <a:pt x="0" y="603434"/>
                </a:lnTo>
                <a:lnTo>
                  <a:pt x="3088" y="602562"/>
                </a:lnTo>
                <a:close/>
                <a:moveTo>
                  <a:pt x="13271" y="600059"/>
                </a:moveTo>
                <a:lnTo>
                  <a:pt x="0" y="626949"/>
                </a:lnTo>
                <a:lnTo>
                  <a:pt x="0" y="618882"/>
                </a:lnTo>
                <a:lnTo>
                  <a:pt x="9809" y="600910"/>
                </a:lnTo>
                <a:close/>
                <a:moveTo>
                  <a:pt x="24231" y="578966"/>
                </a:moveTo>
                <a:lnTo>
                  <a:pt x="24231" y="597364"/>
                </a:lnTo>
                <a:lnTo>
                  <a:pt x="13271" y="600059"/>
                </a:lnTo>
                <a:lnTo>
                  <a:pt x="14340" y="597894"/>
                </a:lnTo>
                <a:close/>
                <a:moveTo>
                  <a:pt x="15033" y="562383"/>
                </a:moveTo>
                <a:lnTo>
                  <a:pt x="1647" y="598860"/>
                </a:lnTo>
                <a:lnTo>
                  <a:pt x="0" y="603432"/>
                </a:lnTo>
                <a:lnTo>
                  <a:pt x="0" y="582448"/>
                </a:lnTo>
                <a:close/>
                <a:moveTo>
                  <a:pt x="24231" y="560369"/>
                </a:moveTo>
                <a:lnTo>
                  <a:pt x="24231" y="574485"/>
                </a:lnTo>
                <a:lnTo>
                  <a:pt x="9809" y="600910"/>
                </a:lnTo>
                <a:lnTo>
                  <a:pt x="3622" y="602431"/>
                </a:lnTo>
                <a:close/>
                <a:moveTo>
                  <a:pt x="24231" y="537319"/>
                </a:moveTo>
                <a:lnTo>
                  <a:pt x="24231" y="550611"/>
                </a:lnTo>
                <a:lnTo>
                  <a:pt x="18270" y="558063"/>
                </a:lnTo>
                <a:lnTo>
                  <a:pt x="15033" y="562383"/>
                </a:lnTo>
                <a:close/>
                <a:moveTo>
                  <a:pt x="24231" y="507786"/>
                </a:moveTo>
                <a:lnTo>
                  <a:pt x="24231" y="529738"/>
                </a:lnTo>
                <a:lnTo>
                  <a:pt x="0" y="578164"/>
                </a:lnTo>
                <a:lnTo>
                  <a:pt x="0" y="575156"/>
                </a:lnTo>
                <a:lnTo>
                  <a:pt x="12382" y="543377"/>
                </a:lnTo>
                <a:close/>
                <a:moveTo>
                  <a:pt x="24231" y="501381"/>
                </a:moveTo>
                <a:lnTo>
                  <a:pt x="24231" y="501744"/>
                </a:lnTo>
                <a:lnTo>
                  <a:pt x="21546" y="508202"/>
                </a:lnTo>
                <a:lnTo>
                  <a:pt x="0" y="563090"/>
                </a:lnTo>
                <a:lnTo>
                  <a:pt x="0" y="556453"/>
                </a:lnTo>
                <a:close/>
                <a:moveTo>
                  <a:pt x="1909" y="410811"/>
                </a:moveTo>
                <a:lnTo>
                  <a:pt x="0" y="414762"/>
                </a:lnTo>
                <a:lnTo>
                  <a:pt x="0" y="413381"/>
                </a:lnTo>
                <a:close/>
                <a:moveTo>
                  <a:pt x="3418" y="408396"/>
                </a:moveTo>
                <a:lnTo>
                  <a:pt x="2497" y="410155"/>
                </a:lnTo>
                <a:lnTo>
                  <a:pt x="1909" y="410811"/>
                </a:lnTo>
                <a:close/>
                <a:moveTo>
                  <a:pt x="24231" y="398062"/>
                </a:moveTo>
                <a:lnTo>
                  <a:pt x="24231" y="422586"/>
                </a:lnTo>
                <a:lnTo>
                  <a:pt x="0" y="480889"/>
                </a:lnTo>
                <a:lnTo>
                  <a:pt x="0" y="450165"/>
                </a:lnTo>
                <a:lnTo>
                  <a:pt x="4211" y="436105"/>
                </a:lnTo>
                <a:lnTo>
                  <a:pt x="9821" y="425737"/>
                </a:lnTo>
                <a:close/>
                <a:moveTo>
                  <a:pt x="18211" y="392616"/>
                </a:moveTo>
                <a:lnTo>
                  <a:pt x="11054" y="413256"/>
                </a:lnTo>
                <a:lnTo>
                  <a:pt x="4211" y="436105"/>
                </a:lnTo>
                <a:lnTo>
                  <a:pt x="0" y="443888"/>
                </a:lnTo>
                <a:lnTo>
                  <a:pt x="0" y="414921"/>
                </a:lnTo>
                <a:lnTo>
                  <a:pt x="2497" y="410155"/>
                </a:lnTo>
                <a:close/>
                <a:moveTo>
                  <a:pt x="24231" y="375252"/>
                </a:moveTo>
                <a:lnTo>
                  <a:pt x="24231" y="385897"/>
                </a:lnTo>
                <a:lnTo>
                  <a:pt x="18211" y="392616"/>
                </a:lnTo>
                <a:close/>
                <a:moveTo>
                  <a:pt x="946" y="372617"/>
                </a:moveTo>
                <a:lnTo>
                  <a:pt x="0" y="374923"/>
                </a:lnTo>
                <a:lnTo>
                  <a:pt x="0" y="373274"/>
                </a:lnTo>
                <a:close/>
                <a:moveTo>
                  <a:pt x="24231" y="368546"/>
                </a:moveTo>
                <a:lnTo>
                  <a:pt x="24231" y="375095"/>
                </a:lnTo>
                <a:lnTo>
                  <a:pt x="3418" y="408396"/>
                </a:lnTo>
                <a:lnTo>
                  <a:pt x="22381" y="372205"/>
                </a:lnTo>
                <a:close/>
                <a:moveTo>
                  <a:pt x="17496" y="361533"/>
                </a:moveTo>
                <a:lnTo>
                  <a:pt x="0" y="412652"/>
                </a:lnTo>
                <a:lnTo>
                  <a:pt x="0" y="380575"/>
                </a:lnTo>
                <a:lnTo>
                  <a:pt x="1909" y="378088"/>
                </a:lnTo>
                <a:lnTo>
                  <a:pt x="6712" y="368669"/>
                </a:lnTo>
                <a:close/>
                <a:moveTo>
                  <a:pt x="24231" y="341854"/>
                </a:moveTo>
                <a:lnTo>
                  <a:pt x="24231" y="357077"/>
                </a:lnTo>
                <a:lnTo>
                  <a:pt x="17496" y="361533"/>
                </a:lnTo>
                <a:close/>
                <a:moveTo>
                  <a:pt x="24231" y="317948"/>
                </a:moveTo>
                <a:lnTo>
                  <a:pt x="24231" y="334309"/>
                </a:lnTo>
                <a:lnTo>
                  <a:pt x="6712" y="368669"/>
                </a:lnTo>
                <a:lnTo>
                  <a:pt x="4938" y="369842"/>
                </a:lnTo>
                <a:lnTo>
                  <a:pt x="946" y="372617"/>
                </a:lnTo>
                <a:lnTo>
                  <a:pt x="3396" y="366647"/>
                </a:lnTo>
                <a:cubicBezTo>
                  <a:pt x="7901" y="355454"/>
                  <a:pt x="12840" y="342968"/>
                  <a:pt x="18270" y="329004"/>
                </a:cubicBezTo>
                <a:lnTo>
                  <a:pt x="18607" y="327910"/>
                </a:lnTo>
                <a:close/>
                <a:moveTo>
                  <a:pt x="11602" y="312390"/>
                </a:moveTo>
                <a:lnTo>
                  <a:pt x="0" y="336412"/>
                </a:lnTo>
                <a:lnTo>
                  <a:pt x="0" y="325354"/>
                </a:lnTo>
                <a:close/>
                <a:moveTo>
                  <a:pt x="11729" y="312127"/>
                </a:moveTo>
                <a:lnTo>
                  <a:pt x="11652" y="312334"/>
                </a:lnTo>
                <a:lnTo>
                  <a:pt x="11602" y="312390"/>
                </a:lnTo>
                <a:close/>
                <a:moveTo>
                  <a:pt x="17161" y="300881"/>
                </a:moveTo>
                <a:lnTo>
                  <a:pt x="11729" y="312127"/>
                </a:lnTo>
                <a:lnTo>
                  <a:pt x="14902" y="303593"/>
                </a:lnTo>
                <a:close/>
                <a:moveTo>
                  <a:pt x="24231" y="298145"/>
                </a:moveTo>
                <a:lnTo>
                  <a:pt x="24231" y="309647"/>
                </a:lnTo>
                <a:lnTo>
                  <a:pt x="18607" y="327910"/>
                </a:lnTo>
                <a:lnTo>
                  <a:pt x="14205" y="335709"/>
                </a:lnTo>
                <a:cubicBezTo>
                  <a:pt x="9994" y="342497"/>
                  <a:pt x="5528" y="349315"/>
                  <a:pt x="572" y="357320"/>
                </a:cubicBezTo>
                <a:lnTo>
                  <a:pt x="0" y="358312"/>
                </a:lnTo>
                <a:lnTo>
                  <a:pt x="0" y="347379"/>
                </a:lnTo>
                <a:lnTo>
                  <a:pt x="8326" y="321282"/>
                </a:lnTo>
                <a:lnTo>
                  <a:pt x="11652" y="312334"/>
                </a:lnTo>
                <a:lnTo>
                  <a:pt x="22595" y="300108"/>
                </a:lnTo>
                <a:close/>
                <a:moveTo>
                  <a:pt x="24231" y="286243"/>
                </a:moveTo>
                <a:lnTo>
                  <a:pt x="24231" y="292396"/>
                </a:lnTo>
                <a:lnTo>
                  <a:pt x="17161" y="300881"/>
                </a:lnTo>
                <a:close/>
                <a:moveTo>
                  <a:pt x="18603" y="231141"/>
                </a:moveTo>
                <a:lnTo>
                  <a:pt x="16606" y="235168"/>
                </a:lnTo>
                <a:lnTo>
                  <a:pt x="4000" y="260495"/>
                </a:lnTo>
                <a:lnTo>
                  <a:pt x="1909" y="263559"/>
                </a:lnTo>
                <a:lnTo>
                  <a:pt x="0" y="267317"/>
                </a:lnTo>
                <a:lnTo>
                  <a:pt x="0" y="258594"/>
                </a:lnTo>
                <a:close/>
                <a:moveTo>
                  <a:pt x="24231" y="230849"/>
                </a:moveTo>
                <a:lnTo>
                  <a:pt x="24231" y="278494"/>
                </a:lnTo>
                <a:lnTo>
                  <a:pt x="14902" y="303593"/>
                </a:lnTo>
                <a:lnTo>
                  <a:pt x="0" y="321476"/>
                </a:lnTo>
                <a:lnTo>
                  <a:pt x="0" y="268532"/>
                </a:lnTo>
                <a:lnTo>
                  <a:pt x="4000" y="260495"/>
                </a:lnTo>
                <a:close/>
                <a:moveTo>
                  <a:pt x="24231" y="219793"/>
                </a:moveTo>
                <a:lnTo>
                  <a:pt x="24231" y="222836"/>
                </a:lnTo>
                <a:lnTo>
                  <a:pt x="18603" y="231141"/>
                </a:lnTo>
                <a:close/>
                <a:moveTo>
                  <a:pt x="24231" y="133342"/>
                </a:moveTo>
                <a:lnTo>
                  <a:pt x="24231" y="206545"/>
                </a:lnTo>
                <a:lnTo>
                  <a:pt x="13499" y="223505"/>
                </a:lnTo>
                <a:lnTo>
                  <a:pt x="0" y="245723"/>
                </a:lnTo>
                <a:lnTo>
                  <a:pt x="0" y="173915"/>
                </a:lnTo>
                <a:close/>
                <a:moveTo>
                  <a:pt x="24231" y="123476"/>
                </a:moveTo>
                <a:lnTo>
                  <a:pt x="24231" y="130027"/>
                </a:lnTo>
                <a:lnTo>
                  <a:pt x="17186" y="143459"/>
                </a:lnTo>
                <a:lnTo>
                  <a:pt x="0" y="171861"/>
                </a:lnTo>
                <a:lnTo>
                  <a:pt x="0" y="166299"/>
                </a:lnTo>
                <a:lnTo>
                  <a:pt x="18270" y="132668"/>
                </a:lnTo>
                <a:close/>
                <a:moveTo>
                  <a:pt x="10141" y="101902"/>
                </a:moveTo>
                <a:lnTo>
                  <a:pt x="3390" y="124989"/>
                </a:lnTo>
                <a:lnTo>
                  <a:pt x="0" y="135481"/>
                </a:lnTo>
                <a:lnTo>
                  <a:pt x="0" y="120168"/>
                </a:lnTo>
                <a:lnTo>
                  <a:pt x="2059" y="116043"/>
                </a:lnTo>
                <a:close/>
                <a:moveTo>
                  <a:pt x="24231" y="71662"/>
                </a:moveTo>
                <a:lnTo>
                  <a:pt x="24231" y="77243"/>
                </a:lnTo>
                <a:lnTo>
                  <a:pt x="10141" y="101902"/>
                </a:lnTo>
                <a:lnTo>
                  <a:pt x="11579" y="96983"/>
                </a:lnTo>
                <a:lnTo>
                  <a:pt x="18270" y="83584"/>
                </a:lnTo>
                <a:close/>
                <a:moveTo>
                  <a:pt x="8884" y="41579"/>
                </a:moveTo>
                <a:lnTo>
                  <a:pt x="5981" y="51185"/>
                </a:lnTo>
                <a:lnTo>
                  <a:pt x="0" y="58084"/>
                </a:lnTo>
                <a:lnTo>
                  <a:pt x="0" y="57571"/>
                </a:lnTo>
                <a:close/>
                <a:moveTo>
                  <a:pt x="24231" y="30135"/>
                </a:moveTo>
                <a:lnTo>
                  <a:pt x="24231" y="53709"/>
                </a:lnTo>
                <a:lnTo>
                  <a:pt x="11579" y="96983"/>
                </a:lnTo>
                <a:lnTo>
                  <a:pt x="2059" y="116043"/>
                </a:lnTo>
                <a:lnTo>
                  <a:pt x="1909" y="116307"/>
                </a:lnTo>
                <a:lnTo>
                  <a:pt x="0" y="120126"/>
                </a:lnTo>
                <a:lnTo>
                  <a:pt x="0" y="70975"/>
                </a:lnTo>
                <a:lnTo>
                  <a:pt x="5981" y="51185"/>
                </a:lnTo>
                <a:close/>
                <a:moveTo>
                  <a:pt x="20675" y="0"/>
                </a:moveTo>
                <a:lnTo>
                  <a:pt x="24231" y="0"/>
                </a:lnTo>
                <a:lnTo>
                  <a:pt x="24231" y="13954"/>
                </a:lnTo>
                <a:lnTo>
                  <a:pt x="8884" y="41579"/>
                </a:lnTo>
                <a:lnTo>
                  <a:pt x="12161" y="30736"/>
                </a:lnTo>
                <a:close/>
                <a:moveTo>
                  <a:pt x="0" y="0"/>
                </a:moveTo>
                <a:lnTo>
                  <a:pt x="3827" y="0"/>
                </a:lnTo>
                <a:lnTo>
                  <a:pt x="0" y="8201"/>
                </a:lnTo>
                <a:close/>
              </a:path>
            </a:pathLst>
          </a:custGeom>
          <a:blipFill>
            <a:blip r:embed="rId1" cstate="print"/>
            <a:stretch>
              <a:fillRect/>
            </a:stretch>
          </a:blipFill>
          <a:ln>
            <a:noFill/>
          </a:ln>
          <a:effectLst/>
        </p:spPr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noAutofit/>
          </a:bodyPr>
          <a:lstStyle/>
          <a:p>
            <a:endParaRPr lang="zh-CN" altLang="en-US" sz="100">
              <a:ea typeface="幼圆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569845" y="3952399"/>
            <a:ext cx="4004310" cy="506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700" kern="0">
                <a:effectLst>
                  <a:glow rad="63500">
                    <a:prstClr val="white">
                      <a:lumMod val="65000"/>
                      <a:alpha val="40000"/>
                    </a:prst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福建助学</a:t>
            </a:r>
            <a:r>
              <a:rPr lang="en-US" altLang="zh-CN" sz="2700" kern="0">
                <a:effectLst>
                  <a:glow rad="63500">
                    <a:prstClr val="white">
                      <a:lumMod val="65000"/>
                      <a:alpha val="40000"/>
                    </a:prst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app</a:t>
            </a:r>
            <a:r>
              <a:rPr lang="zh-CN" altLang="en-US" sz="2700" kern="0">
                <a:effectLst>
                  <a:glow rad="63500">
                    <a:prstClr val="white">
                      <a:lumMod val="65000"/>
                      <a:alpha val="40000"/>
                    </a:prst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操作培训</a:t>
            </a:r>
            <a:endParaRPr lang="zh-CN" altLang="en-US" sz="2700" kern="0">
              <a:effectLst>
                <a:glow rad="63500">
                  <a:prstClr val="white">
                    <a:lumMod val="65000"/>
                    <a:alpha val="40000"/>
                  </a:prstClr>
                </a:glo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569" name="标题 1"/>
          <p:cNvSpPr/>
          <p:nvPr/>
        </p:nvSpPr>
        <p:spPr>
          <a:xfrm>
            <a:off x="1000125" y="271145"/>
            <a:ext cx="7561263" cy="6858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r>
              <a:rPr lang="zh-CN" altLang="en-US" sz="25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二．学生操作</a:t>
            </a:r>
            <a:endParaRPr lang="zh-CN" altLang="en-US" sz="25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Box 10"/>
          <p:cNvSpPr txBox="1"/>
          <p:nvPr/>
        </p:nvSpPr>
        <p:spPr>
          <a:xfrm>
            <a:off x="820738" y="4892040"/>
            <a:ext cx="7920037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defTabSz="914400"/>
            <a:r>
              <a:rPr lang="zh-CN" altLang="en-US" b="1" dirty="0">
                <a:solidFill>
                  <a:srgbClr val="4D76C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“福建助学</a:t>
            </a:r>
            <a:r>
              <a:rPr lang="en-US" altLang="zh-CN" b="1" dirty="0">
                <a:solidFill>
                  <a:srgbClr val="4D76C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</a:t>
            </a:r>
            <a:r>
              <a:rPr lang="zh-CN" altLang="en-US" b="1" dirty="0">
                <a:solidFill>
                  <a:srgbClr val="4D76C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“主要用于对家庭经济困难学生认定，并对相关输入项进行简单校对。</a:t>
            </a:r>
            <a:endParaRPr lang="zh-CN" altLang="en-US" b="1" dirty="0">
              <a:solidFill>
                <a:srgbClr val="4D76C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/>
    </mc:Choice>
    <mc:Fallback>
      <p:transition spd="slow"/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26667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166"/>
                                </p:stCondLst>
                                <p:childTnLst>
                                  <p:par>
                                    <p:cTn id="10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26667"/>
                                      </p:iterate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3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666"/>
                                </p:stCondLst>
                                <p:childTnLst>
                                  <p:par>
                                    <p:cTn id="1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7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2166"/>
                                </p:stCondLst>
                                <p:childTnLst>
                                  <p:par>
                                    <p:cTn id="1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1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5" grpId="0"/>
          <p:bldP spid="16" grpId="0" bldLvl="0" animBg="1"/>
          <p:bldP spid="17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26667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166"/>
                                </p:stCondLst>
                                <p:childTnLst>
                                  <p:par>
                                    <p:cTn id="10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26667"/>
                                      </p:iterate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666"/>
                                </p:stCondLst>
                                <p:childTnLst>
                                  <p:par>
                                    <p:cTn id="1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7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2166"/>
                                </p:stCondLst>
                                <p:childTnLst>
                                  <p:par>
                                    <p:cTn id="1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1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5" grpId="0"/>
          <p:bldP spid="16" grpId="0" bldLvl="0" animBg="1"/>
          <p:bldP spid="17" grpId="0"/>
        </p:bldLst>
      </p:timing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64" name="文本框 15372"/>
          <p:cNvSpPr txBox="1"/>
          <p:nvPr/>
        </p:nvSpPr>
        <p:spPr>
          <a:xfrm>
            <a:off x="4772025" y="4467225"/>
            <a:ext cx="1660525" cy="1549400"/>
          </a:xfrm>
          <a:prstGeom prst="rect">
            <a:avLst/>
          </a:prstGeom>
          <a:noFill/>
          <a:ln w="9525">
            <a:noFill/>
          </a:ln>
        </p:spPr>
        <p:txBody>
          <a:bodyPr lIns="222994" tIns="222994" rIns="222994" bIns="222994" anchor="ctr"/>
          <a:p>
            <a:pPr algn="ctr" defTabSz="889000">
              <a:lnSpc>
                <a:spcPct val="90000"/>
              </a:lnSpc>
              <a:spcAft>
                <a:spcPct val="35000"/>
              </a:spcAft>
            </a:pP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孤儿（福利证）</a:t>
            </a:r>
            <a:endParaRPr lang="en-US" altLang="zh-CN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569" name="标题 1"/>
          <p:cNvSpPr/>
          <p:nvPr/>
        </p:nvSpPr>
        <p:spPr>
          <a:xfrm>
            <a:off x="1000125" y="271145"/>
            <a:ext cx="7561263" cy="6858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r>
              <a:rPr lang="zh-CN" altLang="en-US" sz="25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二．学生操作</a:t>
            </a:r>
            <a:endParaRPr lang="zh-CN" altLang="en-US" sz="25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852102" y="1140008"/>
            <a:ext cx="386016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ctr"/>
            <a:r>
              <a:rPr lang="zh-CN" altLang="en-US" sz="2400" b="1" dirty="0" smtClean="0">
                <a:blipFill>
                  <a:blip r:embed="rId1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福建助学</a:t>
            </a:r>
            <a:r>
              <a:rPr lang="en-US" altLang="zh-CN" sz="2400" b="1" dirty="0" smtClean="0">
                <a:blipFill>
                  <a:blip r:embed="rId1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APP</a:t>
            </a:r>
            <a:r>
              <a:rPr lang="zh-CN" altLang="en-US" sz="2400" b="1" dirty="0" smtClean="0">
                <a:blipFill>
                  <a:blip r:embed="rId1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的下载和安装</a:t>
            </a:r>
            <a:endParaRPr lang="zh-CN" altLang="en-US" sz="2400" b="1" dirty="0" smtClean="0">
              <a:blipFill>
                <a:blip r:embed="rId1"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38530" y="1914525"/>
            <a:ext cx="7684135" cy="101473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 defTabSz="914400">
              <a:buFont typeface="Wingdings" panose="05000000000000000000" pitchFamily="2" charset="2"/>
              <a:buChar char="l"/>
            </a:pPr>
            <a:r>
              <a:rPr lang="zh-CN" altLang="en-US" sz="18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福建助学</a:t>
            </a:r>
            <a:r>
              <a:rPr lang="en-US" altLang="zh-CN" sz="18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App</a:t>
            </a:r>
            <a:r>
              <a:rPr lang="zh-CN" altLang="en-US" sz="18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可在苹果与安卓市场</a:t>
            </a:r>
            <a:r>
              <a:rPr lang="zh-CN" altLang="en-US" sz="1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搜索“福建助学”</a:t>
            </a:r>
            <a:r>
              <a:rPr lang="en-US" altLang="zh-CN" sz="1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App</a:t>
            </a:r>
            <a:r>
              <a:rPr lang="zh-CN" altLang="en-US" sz="18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即可下载安装；</a:t>
            </a:r>
            <a:endParaRPr lang="en-US" altLang="zh-CN" sz="18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defTabSz="914400">
              <a:buFont typeface="Wingdings" panose="05000000000000000000" pitchFamily="2" charset="2"/>
              <a:buChar char="l"/>
            </a:pPr>
            <a:r>
              <a:rPr lang="zh-CN" altLang="en-US" sz="18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可直接扫描下图二维码直接下载</a:t>
            </a:r>
            <a:r>
              <a:rPr lang="zh-CN" altLang="en-US" sz="1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“福建助学”</a:t>
            </a:r>
            <a:r>
              <a:rPr lang="en-US" altLang="zh-CN" sz="1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App</a:t>
            </a:r>
            <a:r>
              <a:rPr lang="zh-CN" altLang="en-US" sz="18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。</a:t>
            </a:r>
            <a:endParaRPr lang="zh-CN" altLang="en-US" sz="24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24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09340" y="3232785"/>
            <a:ext cx="2344420" cy="23691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61" name="文本框 15369"/>
          <p:cNvSpPr txBox="1"/>
          <p:nvPr/>
        </p:nvSpPr>
        <p:spPr>
          <a:xfrm>
            <a:off x="2357755" y="2929255"/>
            <a:ext cx="1529080" cy="1482725"/>
          </a:xfrm>
          <a:prstGeom prst="rect">
            <a:avLst/>
          </a:prstGeom>
          <a:noFill/>
          <a:ln w="9525">
            <a:noFill/>
          </a:ln>
        </p:spPr>
        <p:txBody>
          <a:bodyPr lIns="222994" tIns="222994" rIns="222994" bIns="222994" anchor="ctr"/>
          <a:p>
            <a:pPr algn="ctr" defTabSz="889000">
              <a:lnSpc>
                <a:spcPct val="90000"/>
              </a:lnSpc>
              <a:spcAft>
                <a:spcPct val="35000"/>
              </a:spcAft>
            </a:pP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低保（低保证）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569" name="标题 1"/>
          <p:cNvSpPr/>
          <p:nvPr/>
        </p:nvSpPr>
        <p:spPr>
          <a:xfrm>
            <a:off x="977265" y="271780"/>
            <a:ext cx="7561263" cy="6858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r>
              <a:rPr lang="zh-CN" altLang="en-US" sz="25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二．学生操作</a:t>
            </a:r>
            <a:endParaRPr lang="zh-CN" altLang="en-US" sz="25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450147" y="957763"/>
            <a:ext cx="461708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ctr"/>
            <a:r>
              <a:rPr lang="zh-CN" altLang="en-US" sz="3200" b="1" dirty="0">
                <a:blipFill>
                  <a:blip r:embed="rId1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精准资助信息填写</a:t>
            </a:r>
            <a:r>
              <a:rPr lang="en-US" altLang="zh-CN" sz="3200" b="1" dirty="0">
                <a:blipFill>
                  <a:blip r:embed="rId1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&amp;</a:t>
            </a:r>
            <a:r>
              <a:rPr lang="zh-CN" altLang="en-US" sz="3200" b="1" dirty="0">
                <a:blipFill>
                  <a:blip r:embed="rId1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提交</a:t>
            </a:r>
            <a:endParaRPr lang="zh-CN" altLang="en-US" sz="3200" b="1" dirty="0">
              <a:blipFill>
                <a:blip r:embed="rId1"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 descr="首页"/>
          <p:cNvPicPr>
            <a:picLocks noChangeAspect="1"/>
          </p:cNvPicPr>
          <p:nvPr/>
        </p:nvPicPr>
        <p:blipFill>
          <a:blip r:embed="rId2"/>
          <a:srcRect t="2817" r="1523"/>
          <a:stretch>
            <a:fillRect/>
          </a:stretch>
        </p:blipFill>
        <p:spPr>
          <a:xfrm>
            <a:off x="1111885" y="1744345"/>
            <a:ext cx="2867660" cy="4279265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4530090" y="2035175"/>
            <a:ext cx="4340860" cy="15068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latin typeface="宋体" panose="02010600030101010101" pitchFamily="2" charset="-122"/>
              </a:rPr>
              <a:t>●打开</a:t>
            </a:r>
            <a:r>
              <a:rPr lang="en-US" altLang="zh-CN" sz="2400" b="1">
                <a:latin typeface="宋体" panose="02010600030101010101" pitchFamily="2" charset="-122"/>
              </a:rPr>
              <a:t>APP</a:t>
            </a:r>
            <a:r>
              <a:rPr lang="zh-CN" altLang="en-US" sz="2400" b="1">
                <a:latin typeface="宋体" panose="02010600030101010101" pitchFamily="2" charset="-122"/>
              </a:rPr>
              <a:t>首页，点击</a:t>
            </a:r>
            <a:r>
              <a:rPr lang="en-US" altLang="zh-CN" sz="2400" b="1">
                <a:latin typeface="宋体" panose="02010600030101010101" pitchFamily="2" charset="-122"/>
              </a:rPr>
              <a:t>“</a:t>
            </a:r>
            <a:r>
              <a:rPr lang="zh-CN" altLang="en-US" sz="2400" b="1">
                <a:latin typeface="宋体" panose="02010600030101010101" pitchFamily="2" charset="-122"/>
              </a:rPr>
              <a:t>资助</a:t>
            </a:r>
            <a:r>
              <a:rPr lang="en-US" altLang="zh-CN" sz="2400" b="1">
                <a:latin typeface="宋体" panose="02010600030101010101" pitchFamily="2" charset="-122"/>
              </a:rPr>
              <a:t>”</a:t>
            </a:r>
            <a:r>
              <a:rPr lang="zh-CN" altLang="en-US" sz="2400" b="1">
                <a:latin typeface="宋体" panose="02010600030101010101" pitchFamily="2" charset="-122"/>
              </a:rPr>
              <a:t>；</a:t>
            </a:r>
            <a:endParaRPr lang="zh-CN" altLang="en-US" sz="2400" b="1">
              <a:latin typeface="宋体" panose="02010600030101010101" pitchFamily="2" charset="-122"/>
            </a:endParaRPr>
          </a:p>
          <a:p>
            <a:endParaRPr lang="zh-CN" altLang="en-US" sz="2400" b="1">
              <a:latin typeface="宋体" panose="02010600030101010101" pitchFamily="2" charset="-122"/>
            </a:endParaRPr>
          </a:p>
          <a:p>
            <a:r>
              <a:rPr lang="zh-CN" altLang="en-US" sz="2400" b="1">
                <a:latin typeface="宋体" panose="02010600030101010101" pitchFamily="2" charset="-122"/>
              </a:rPr>
              <a:t>●点击</a:t>
            </a:r>
            <a:r>
              <a:rPr lang="en-US" altLang="zh-CN" sz="2400" b="1">
                <a:latin typeface="宋体" panose="02010600030101010101" pitchFamily="2" charset="-122"/>
              </a:rPr>
              <a:t>“</a:t>
            </a:r>
            <a:r>
              <a:rPr lang="zh-CN" altLang="en-US" sz="2400" b="1">
                <a:latin typeface="宋体" panose="02010600030101010101" pitchFamily="2" charset="-122"/>
              </a:rPr>
              <a:t>精准资助信息填报</a:t>
            </a:r>
            <a:r>
              <a:rPr lang="en-US" altLang="zh-CN" sz="2400" b="1">
                <a:latin typeface="宋体" panose="02010600030101010101" pitchFamily="2" charset="-122"/>
              </a:rPr>
              <a:t>”</a:t>
            </a:r>
            <a:endParaRPr lang="en-US" altLang="zh-CN" sz="2000" b="1">
              <a:latin typeface="宋体" panose="02010600030101010101" pitchFamily="2" charset="-122"/>
            </a:endParaRPr>
          </a:p>
          <a:p>
            <a:endParaRPr lang="zh-CN" altLang="en-US" sz="2000" b="1">
              <a:solidFill>
                <a:schemeClr val="tx2">
                  <a:lumMod val="60000"/>
                  <a:lumOff val="40000"/>
                </a:schemeClr>
              </a:solidFill>
              <a:latin typeface="宋体" panose="02010600030101010101" pitchFamily="2" charset="-122"/>
            </a:endParaRPr>
          </a:p>
        </p:txBody>
      </p:sp>
      <p:sp>
        <p:nvSpPr>
          <p:cNvPr id="101" name="文本框 100"/>
          <p:cNvSpPr txBox="1"/>
          <p:nvPr/>
        </p:nvSpPr>
        <p:spPr>
          <a:xfrm>
            <a:off x="4682490" y="4411980"/>
            <a:ext cx="385635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rgbClr val="4D76C3"/>
                </a:solidFill>
                <a:latin typeface="宋体" panose="02010600030101010101" pitchFamily="2" charset="-122"/>
                <a:sym typeface="+mn-ea"/>
              </a:rPr>
              <a:t>◎新增</a:t>
            </a:r>
            <a:r>
              <a:rPr lang="en-US" altLang="zh-CN" sz="2400" b="1">
                <a:solidFill>
                  <a:srgbClr val="4D76C3"/>
                </a:solidFill>
                <a:latin typeface="宋体" panose="02010600030101010101" pitchFamily="2" charset="-122"/>
                <a:sym typeface="+mn-ea"/>
              </a:rPr>
              <a:t>“</a:t>
            </a:r>
            <a:r>
              <a:rPr lang="zh-CN" altLang="en-US" sz="2400" b="1">
                <a:solidFill>
                  <a:srgbClr val="4D76C3"/>
                </a:solidFill>
                <a:latin typeface="宋体" panose="02010600030101010101" pitchFamily="2" charset="-122"/>
                <a:sym typeface="+mn-ea"/>
              </a:rPr>
              <a:t>消息</a:t>
            </a:r>
            <a:r>
              <a:rPr lang="en-US" altLang="zh-CN" sz="2400" b="1">
                <a:solidFill>
                  <a:srgbClr val="4D76C3"/>
                </a:solidFill>
                <a:latin typeface="宋体" panose="02010600030101010101" pitchFamily="2" charset="-122"/>
                <a:sym typeface="+mn-ea"/>
              </a:rPr>
              <a:t>”</a:t>
            </a:r>
            <a:r>
              <a:rPr lang="zh-CN" altLang="en-US" sz="2400" b="1">
                <a:solidFill>
                  <a:srgbClr val="4D76C3"/>
                </a:solidFill>
                <a:latin typeface="宋体" panose="02010600030101010101" pitchFamily="2" charset="-122"/>
                <a:sym typeface="+mn-ea"/>
              </a:rPr>
              <a:t>模块，主要对民主评议过程及助学名单结果进行公示。</a:t>
            </a:r>
            <a:endParaRPr lang="zh-CN" altLang="en-US" sz="2400" b="1">
              <a:solidFill>
                <a:srgbClr val="4D76C3"/>
              </a:solidFill>
              <a:latin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61" name="文本框 15369"/>
          <p:cNvSpPr txBox="1"/>
          <p:nvPr/>
        </p:nvSpPr>
        <p:spPr>
          <a:xfrm>
            <a:off x="2357755" y="2929255"/>
            <a:ext cx="1529080" cy="1482725"/>
          </a:xfrm>
          <a:prstGeom prst="rect">
            <a:avLst/>
          </a:prstGeom>
          <a:noFill/>
          <a:ln w="9525">
            <a:noFill/>
          </a:ln>
        </p:spPr>
        <p:txBody>
          <a:bodyPr lIns="222994" tIns="222994" rIns="222994" bIns="222994" anchor="ctr"/>
          <a:p>
            <a:pPr algn="ctr" defTabSz="889000">
              <a:lnSpc>
                <a:spcPct val="90000"/>
              </a:lnSpc>
              <a:spcAft>
                <a:spcPct val="35000"/>
              </a:spcAft>
            </a:pP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低保（低保证）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569" name="标题 1"/>
          <p:cNvSpPr/>
          <p:nvPr/>
        </p:nvSpPr>
        <p:spPr>
          <a:xfrm>
            <a:off x="984885" y="205740"/>
            <a:ext cx="7561263" cy="6858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r>
              <a:rPr lang="zh-CN" altLang="en-US" sz="25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二．学生操作</a:t>
            </a:r>
            <a:endParaRPr lang="zh-CN" altLang="en-US" sz="25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404870" y="891723"/>
            <a:ext cx="30276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ctr"/>
            <a:r>
              <a:rPr lang="zh-CN" sz="3200" b="1" dirty="0" smtClean="0">
                <a:blipFill>
                  <a:blip r:embed="rId1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身份信息的验证</a:t>
            </a:r>
            <a:endParaRPr lang="zh-CN" sz="3200" b="1" dirty="0">
              <a:blipFill>
                <a:blip r:embed="rId1"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 descr="资助信息"/>
          <p:cNvPicPr>
            <a:picLocks noChangeAspect="1"/>
          </p:cNvPicPr>
          <p:nvPr/>
        </p:nvPicPr>
        <p:blipFill>
          <a:blip r:embed="rId2"/>
          <a:srcRect l="2054" t="2291" r="2703" b="14281"/>
          <a:stretch>
            <a:fillRect/>
          </a:stretch>
        </p:blipFill>
        <p:spPr>
          <a:xfrm>
            <a:off x="736600" y="1475105"/>
            <a:ext cx="2387600" cy="332740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736600" y="5063490"/>
            <a:ext cx="2388235" cy="11684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1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学生在使用福建助学</a:t>
            </a:r>
            <a:r>
              <a:rPr lang="en-US" altLang="zh-CN" sz="1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App</a:t>
            </a:r>
            <a:r>
              <a:rPr lang="zh-CN" altLang="en-US" sz="1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进行提交信息，如果</a:t>
            </a:r>
            <a:r>
              <a:rPr lang="en-US" altLang="zh-CN" sz="1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“</a:t>
            </a:r>
            <a:r>
              <a:rPr lang="zh-CN" altLang="en-US" sz="1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提交</a:t>
            </a:r>
            <a:r>
              <a:rPr lang="en-US" altLang="zh-CN" sz="1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”</a:t>
            </a:r>
            <a:r>
              <a:rPr lang="zh-CN" altLang="en-US" sz="1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按钮还是蓝色的，表示老师还未审核，此时还可以重复修改，修改后再次提交即可。</a:t>
            </a:r>
            <a:endParaRPr lang="zh-CN" altLang="en-US" sz="1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6" name="图片 5" descr="身份信息"/>
          <p:cNvPicPr>
            <a:picLocks noChangeAspect="1"/>
          </p:cNvPicPr>
          <p:nvPr/>
        </p:nvPicPr>
        <p:blipFill>
          <a:blip r:embed="rId3"/>
          <a:srcRect t="2583" r="3723" b="17493"/>
          <a:stretch>
            <a:fillRect/>
          </a:stretch>
        </p:blipFill>
        <p:spPr>
          <a:xfrm>
            <a:off x="3551555" y="1475105"/>
            <a:ext cx="2430145" cy="3588385"/>
          </a:xfrm>
          <a:prstGeom prst="rect">
            <a:avLst/>
          </a:prstGeom>
        </p:spPr>
      </p:pic>
      <p:sp>
        <p:nvSpPr>
          <p:cNvPr id="46" name="文本框 45"/>
          <p:cNvSpPr txBox="1"/>
          <p:nvPr/>
        </p:nvSpPr>
        <p:spPr>
          <a:xfrm>
            <a:off x="3405505" y="4170680"/>
            <a:ext cx="2746375" cy="20612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>
                <a:latin typeface="宋体" panose="02010600030101010101" pitchFamily="2" charset="-122"/>
              </a:rPr>
              <a:t>●</a:t>
            </a:r>
            <a:r>
              <a:rPr lang="zh-CN" altLang="en-US" sz="1600"/>
              <a:t>点击</a:t>
            </a:r>
            <a:r>
              <a:rPr lang="en-US" altLang="zh-CN" sz="1600"/>
              <a:t>“</a:t>
            </a:r>
            <a:r>
              <a:rPr lang="zh-CN" altLang="en-US" sz="1600"/>
              <a:t>身份信息</a:t>
            </a:r>
            <a:r>
              <a:rPr lang="en-US" altLang="zh-CN" sz="1600"/>
              <a:t>”</a:t>
            </a:r>
            <a:r>
              <a:rPr lang="zh-CN" altLang="en-US" sz="1600"/>
              <a:t>，进入实名认证；</a:t>
            </a:r>
            <a:endParaRPr lang="zh-CN" altLang="en-US" sz="1600"/>
          </a:p>
          <a:p>
            <a:endParaRPr lang="zh-CN" altLang="en-US" sz="1600"/>
          </a:p>
          <a:p>
            <a:r>
              <a:rPr lang="en-US" altLang="zh-CN" sz="1600">
                <a:latin typeface="宋体" panose="02010600030101010101" pitchFamily="2" charset="-122"/>
              </a:rPr>
              <a:t>●</a:t>
            </a:r>
            <a:r>
              <a:rPr lang="zh-CN" altLang="en-US" sz="1600">
                <a:latin typeface="宋体" panose="02010600030101010101" pitchFamily="2" charset="-122"/>
              </a:rPr>
              <a:t>输入有效信息后点击</a:t>
            </a:r>
            <a:r>
              <a:rPr lang="en-US" altLang="zh-CN" sz="1600">
                <a:latin typeface="宋体" panose="02010600030101010101" pitchFamily="2" charset="-122"/>
              </a:rPr>
              <a:t>“</a:t>
            </a:r>
            <a:r>
              <a:rPr lang="zh-CN" altLang="en-US" sz="1600">
                <a:latin typeface="宋体" panose="02010600030101010101" pitchFamily="2" charset="-122"/>
              </a:rPr>
              <a:t>确认</a:t>
            </a:r>
            <a:r>
              <a:rPr lang="en-US" altLang="zh-CN" sz="1600">
                <a:latin typeface="宋体" panose="02010600030101010101" pitchFamily="2" charset="-122"/>
              </a:rPr>
              <a:t>”</a:t>
            </a:r>
            <a:r>
              <a:rPr lang="zh-CN" altLang="en-US" sz="1600">
                <a:latin typeface="宋体" panose="02010600030101010101" pitchFamily="2" charset="-122"/>
              </a:rPr>
              <a:t>；</a:t>
            </a:r>
            <a:endParaRPr lang="zh-CN" altLang="en-US" sz="1600">
              <a:latin typeface="宋体" panose="02010600030101010101" pitchFamily="2" charset="-122"/>
            </a:endParaRPr>
          </a:p>
          <a:p>
            <a:endParaRPr lang="zh-CN" altLang="en-US" sz="1600">
              <a:latin typeface="宋体" panose="02010600030101010101" pitchFamily="2" charset="-122"/>
            </a:endParaRPr>
          </a:p>
          <a:p>
            <a:r>
              <a:rPr lang="zh-CN" altLang="en-US" sz="1600" b="1">
                <a:solidFill>
                  <a:schemeClr val="tx2">
                    <a:lumMod val="60000"/>
                    <a:lumOff val="40000"/>
                  </a:schemeClr>
                </a:solidFill>
                <a:latin typeface="宋体" panose="02010600030101010101" pitchFamily="2" charset="-122"/>
              </a:rPr>
              <a:t>◎证件类型新增港澳台通行证和护照。</a:t>
            </a:r>
            <a:endParaRPr lang="zh-CN" altLang="en-US" sz="1600" b="1">
              <a:solidFill>
                <a:schemeClr val="tx2">
                  <a:lumMod val="60000"/>
                  <a:lumOff val="40000"/>
                </a:schemeClr>
              </a:solidFill>
              <a:latin typeface="宋体" panose="02010600030101010101" pitchFamily="2" charset="-122"/>
            </a:endParaRPr>
          </a:p>
        </p:txBody>
      </p:sp>
      <p:pic>
        <p:nvPicPr>
          <p:cNvPr id="7" name="图片 6" descr="身份信息pop"/>
          <p:cNvPicPr>
            <a:picLocks noChangeAspect="1"/>
          </p:cNvPicPr>
          <p:nvPr/>
        </p:nvPicPr>
        <p:blipFill>
          <a:blip r:embed="rId4"/>
          <a:srcRect t="2250" b="5004"/>
          <a:stretch>
            <a:fillRect/>
          </a:stretch>
        </p:blipFill>
        <p:spPr>
          <a:xfrm>
            <a:off x="6251575" y="1475105"/>
            <a:ext cx="2393315" cy="36982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MH_Other_1"/>
          <p:cNvSpPr/>
          <p:nvPr/>
        </p:nvSpPr>
        <p:spPr>
          <a:xfrm>
            <a:off x="1999933" y="3435985"/>
            <a:ext cx="863600" cy="431800"/>
          </a:xfrm>
          <a:prstGeom prst="homePlate">
            <a:avLst>
              <a:gd name="adj" fmla="val 50000"/>
            </a:avLst>
          </a:prstGeom>
          <a:solidFill>
            <a:srgbClr val="B5E2F5"/>
          </a:solidFill>
          <a:ln w="9525">
            <a:noFill/>
          </a:ln>
        </p:spPr>
        <p:txBody>
          <a:bodyPr anchor="ctr"/>
          <a:p>
            <a:pPr algn="ctr" eaLnBrk="0" hangingPunct="0"/>
            <a:endParaRPr lang="zh-CN" altLang="en-US" sz="2400" dirty="0">
              <a:solidFill>
                <a:srgbClr val="FFFFFF"/>
              </a:solidFill>
              <a:latin typeface="Arial" panose="020B0604020202020204" pitchFamily="34" charset="0"/>
              <a:ea typeface="幼圆" pitchFamily="49" charset="-122"/>
            </a:endParaRPr>
          </a:p>
        </p:txBody>
      </p:sp>
      <p:sp>
        <p:nvSpPr>
          <p:cNvPr id="6145" name="MH_Other_1"/>
          <p:cNvSpPr/>
          <p:nvPr/>
        </p:nvSpPr>
        <p:spPr>
          <a:xfrm>
            <a:off x="1999933" y="1423035"/>
            <a:ext cx="863600" cy="431800"/>
          </a:xfrm>
          <a:prstGeom prst="homePlate">
            <a:avLst>
              <a:gd name="adj" fmla="val 50000"/>
            </a:avLst>
          </a:prstGeom>
          <a:solidFill>
            <a:srgbClr val="B5E2F5"/>
          </a:solidFill>
          <a:ln w="9525">
            <a:noFill/>
          </a:ln>
        </p:spPr>
        <p:txBody>
          <a:bodyPr anchor="ctr"/>
          <a:p>
            <a:pPr algn="ctr" eaLnBrk="0" hangingPunct="0"/>
            <a:endParaRPr lang="zh-CN" altLang="en-US" sz="2400" dirty="0">
              <a:solidFill>
                <a:srgbClr val="FFFFFF"/>
              </a:solidFill>
              <a:latin typeface="Arial" panose="020B0604020202020204" pitchFamily="34" charset="0"/>
              <a:ea typeface="幼圆" pitchFamily="49" charset="-122"/>
            </a:endParaRPr>
          </a:p>
        </p:txBody>
      </p:sp>
      <p:sp>
        <p:nvSpPr>
          <p:cNvPr id="6146" name="MH_Other_2"/>
          <p:cNvSpPr/>
          <p:nvPr/>
        </p:nvSpPr>
        <p:spPr>
          <a:xfrm>
            <a:off x="2000250" y="3570288"/>
            <a:ext cx="863600" cy="563562"/>
          </a:xfrm>
          <a:prstGeom prst="homePlate">
            <a:avLst>
              <a:gd name="adj" fmla="val 49994"/>
            </a:avLst>
          </a:prstGeom>
          <a:solidFill>
            <a:srgbClr val="47B6E7"/>
          </a:solidFill>
          <a:ln w="9525">
            <a:noFill/>
          </a:ln>
        </p:spPr>
        <p:txBody>
          <a:bodyPr anchor="ctr"/>
          <a:p>
            <a:pPr algn="ctr" eaLnBrk="0" hangingPunct="0"/>
            <a:r>
              <a:rPr lang="en-US" altLang="zh-CN" sz="2400" dirty="0">
                <a:solidFill>
                  <a:srgbClr val="FFFFFF"/>
                </a:solidFill>
                <a:latin typeface="Arial" panose="020B0604020202020204" pitchFamily="34" charset="0"/>
                <a:ea typeface="幼圆" pitchFamily="49" charset="-122"/>
              </a:rPr>
              <a:t>3</a:t>
            </a:r>
            <a:endParaRPr lang="zh-CN" altLang="en-US" sz="2400" dirty="0">
              <a:solidFill>
                <a:srgbClr val="FFFFFF"/>
              </a:solidFill>
              <a:latin typeface="Arial" panose="020B0604020202020204" pitchFamily="34" charset="0"/>
              <a:ea typeface="幼圆" pitchFamily="49" charset="-122"/>
            </a:endParaRPr>
          </a:p>
        </p:txBody>
      </p:sp>
      <p:sp>
        <p:nvSpPr>
          <p:cNvPr id="6147" name="MH_Other_5"/>
          <p:cNvSpPr/>
          <p:nvPr/>
        </p:nvSpPr>
        <p:spPr>
          <a:xfrm>
            <a:off x="2000250" y="2374583"/>
            <a:ext cx="863600" cy="431800"/>
          </a:xfrm>
          <a:prstGeom prst="homePlate">
            <a:avLst>
              <a:gd name="adj" fmla="val 50000"/>
            </a:avLst>
          </a:prstGeom>
          <a:solidFill>
            <a:srgbClr val="A6EBE5"/>
          </a:solidFill>
          <a:ln w="9525">
            <a:noFill/>
          </a:ln>
        </p:spPr>
        <p:txBody>
          <a:bodyPr anchor="ctr"/>
          <a:p>
            <a:pPr algn="ctr" eaLnBrk="0" hangingPunct="0"/>
            <a:endParaRPr lang="zh-CN" altLang="en-US" sz="2400" dirty="0">
              <a:solidFill>
                <a:srgbClr val="FFFFFF"/>
              </a:solidFill>
              <a:latin typeface="Arial" panose="020B0604020202020204" pitchFamily="34" charset="0"/>
              <a:ea typeface="幼圆" pitchFamily="49" charset="-122"/>
            </a:endParaRPr>
          </a:p>
        </p:txBody>
      </p:sp>
      <p:sp>
        <p:nvSpPr>
          <p:cNvPr id="6148" name="MH_SubTitle_1"/>
          <p:cNvSpPr txBox="1"/>
          <p:nvPr/>
        </p:nvSpPr>
        <p:spPr>
          <a:xfrm>
            <a:off x="3036253" y="1423035"/>
            <a:ext cx="2786062" cy="66040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/>
          <a:p>
            <a:pPr marL="457200" indent="-457200" eaLnBrk="0" hangingPunct="0">
              <a:lnSpc>
                <a:spcPct val="130000"/>
              </a:lnSpc>
            </a:pPr>
            <a:r>
              <a:rPr lang="zh-CN" altLang="en-US" sz="3200" b="1" dirty="0">
                <a:solidFill>
                  <a:srgbClr val="00B0F0"/>
                </a:solidFill>
                <a:latin typeface="Arial" panose="020B0604020202020204" pitchFamily="34" charset="0"/>
                <a:ea typeface="幼圆" pitchFamily="49" charset="-122"/>
              </a:rPr>
              <a:t>指标体系</a:t>
            </a:r>
            <a:endParaRPr lang="zh-CN" altLang="en-US" sz="3200" b="1" dirty="0">
              <a:solidFill>
                <a:srgbClr val="00B0F0"/>
              </a:solidFill>
              <a:latin typeface="Arial" panose="020B0604020202020204" pitchFamily="34" charset="0"/>
              <a:ea typeface="幼圆" pitchFamily="49" charset="-122"/>
            </a:endParaRPr>
          </a:p>
        </p:txBody>
      </p:sp>
      <p:sp>
        <p:nvSpPr>
          <p:cNvPr id="6149" name="MH_SubTitle_4"/>
          <p:cNvSpPr txBox="1"/>
          <p:nvPr/>
        </p:nvSpPr>
        <p:spPr>
          <a:xfrm>
            <a:off x="3000375" y="4857750"/>
            <a:ext cx="4405313" cy="66040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/>
          <a:p>
            <a:pPr eaLnBrk="0" hangingPunct="0">
              <a:lnSpc>
                <a:spcPct val="130000"/>
              </a:lnSpc>
            </a:pPr>
            <a:endParaRPr lang="zh-CN" altLang="en-US" sz="2000" b="1" dirty="0">
              <a:solidFill>
                <a:srgbClr val="FFCC00"/>
              </a:solidFill>
              <a:latin typeface="Arial" panose="020B0604020202020204" pitchFamily="34" charset="0"/>
              <a:ea typeface="幼圆" pitchFamily="49" charset="-122"/>
            </a:endParaRPr>
          </a:p>
        </p:txBody>
      </p:sp>
      <p:sp>
        <p:nvSpPr>
          <p:cNvPr id="6150" name="Text Box 17"/>
          <p:cNvSpPr txBox="1"/>
          <p:nvPr/>
        </p:nvSpPr>
        <p:spPr>
          <a:xfrm>
            <a:off x="1035368" y="1034415"/>
            <a:ext cx="646112" cy="3725863"/>
          </a:xfrm>
          <a:prstGeom prst="rect">
            <a:avLst/>
          </a:prstGeom>
          <a:gradFill rotWithShape="0">
            <a:gsLst>
              <a:gs pos="0">
                <a:srgbClr val="B2F552"/>
              </a:gs>
              <a:gs pos="100000">
                <a:srgbClr val="FFFF99"/>
              </a:gs>
            </a:gsLst>
            <a:lin ang="5400000" scaled="1"/>
            <a:tileRect/>
          </a:gradFill>
          <a:ln w="38100" cap="flat" cmpd="dbl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pPr eaLnBrk="0" hangingPunct="0"/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报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hangingPunct="0"/>
            <a:endParaRPr lang="zh-CN" altLang="en-US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hangingPunct="0"/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告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hangingPunct="0"/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hangingPunct="0"/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内</a:t>
            </a:r>
            <a:endParaRPr lang="zh-CN" altLang="en-US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hangingPunct="0"/>
            <a:endParaRPr lang="zh-CN" altLang="en-US" sz="40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hangingPunct="0"/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容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52" name="Rectangle 13"/>
          <p:cNvSpPr/>
          <p:nvPr/>
        </p:nvSpPr>
        <p:spPr>
          <a:xfrm>
            <a:off x="2928938" y="2348548"/>
            <a:ext cx="3000375" cy="73088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marL="457200" indent="-457200" eaLnBrk="0" hangingPunct="0">
              <a:lnSpc>
                <a:spcPct val="130000"/>
              </a:lnSpc>
            </a:pPr>
            <a:r>
              <a:rPr lang="zh-CN" altLang="en-US" sz="3200" b="1" dirty="0">
                <a:solidFill>
                  <a:srgbClr val="209288"/>
                </a:solidFill>
                <a:latin typeface="Arial" panose="020B0604020202020204" pitchFamily="34" charset="0"/>
                <a:ea typeface="幼圆" pitchFamily="49" charset="-122"/>
              </a:rPr>
              <a:t>学生操作</a:t>
            </a:r>
            <a:endParaRPr lang="zh-CN" altLang="en-US" sz="3200" b="1" dirty="0">
              <a:solidFill>
                <a:srgbClr val="209288"/>
              </a:solidFill>
              <a:latin typeface="Arial" panose="020B0604020202020204" pitchFamily="34" charset="0"/>
              <a:ea typeface="幼圆" pitchFamily="49" charset="-122"/>
            </a:endParaRPr>
          </a:p>
        </p:txBody>
      </p:sp>
      <p:sp>
        <p:nvSpPr>
          <p:cNvPr id="6153" name="MH_Other_6"/>
          <p:cNvSpPr/>
          <p:nvPr/>
        </p:nvSpPr>
        <p:spPr>
          <a:xfrm>
            <a:off x="2000250" y="2508250"/>
            <a:ext cx="863600" cy="571500"/>
          </a:xfrm>
          <a:prstGeom prst="homePlate">
            <a:avLst>
              <a:gd name="adj" fmla="val 49992"/>
            </a:avLst>
          </a:prstGeom>
          <a:solidFill>
            <a:srgbClr val="2BC3B5"/>
          </a:solidFill>
          <a:ln w="9525">
            <a:noFill/>
          </a:ln>
        </p:spPr>
        <p:txBody>
          <a:bodyPr anchor="ctr"/>
          <a:p>
            <a:pPr algn="ctr" eaLnBrk="0" hangingPunct="0"/>
            <a:r>
              <a:rPr lang="en-US" altLang="zh-CN" sz="2400" dirty="0">
                <a:solidFill>
                  <a:srgbClr val="FFFFFF"/>
                </a:solidFill>
                <a:latin typeface="Arial" panose="020B0604020202020204" pitchFamily="34" charset="0"/>
                <a:ea typeface="幼圆" pitchFamily="49" charset="-122"/>
              </a:rPr>
              <a:t>2</a:t>
            </a:r>
            <a:endParaRPr lang="zh-CN" altLang="en-US" sz="2400" dirty="0">
              <a:solidFill>
                <a:srgbClr val="FFFFFF"/>
              </a:solidFill>
              <a:latin typeface="Arial" panose="020B0604020202020204" pitchFamily="34" charset="0"/>
              <a:ea typeface="幼圆" pitchFamily="49" charset="-122"/>
            </a:endParaRPr>
          </a:p>
        </p:txBody>
      </p:sp>
      <p:sp>
        <p:nvSpPr>
          <p:cNvPr id="3" name="MH_Other_2"/>
          <p:cNvSpPr/>
          <p:nvPr/>
        </p:nvSpPr>
        <p:spPr>
          <a:xfrm>
            <a:off x="2000250" y="1526858"/>
            <a:ext cx="863600" cy="563562"/>
          </a:xfrm>
          <a:prstGeom prst="homePlate">
            <a:avLst>
              <a:gd name="adj" fmla="val 49994"/>
            </a:avLst>
          </a:prstGeom>
          <a:solidFill>
            <a:srgbClr val="47B6E7"/>
          </a:solidFill>
          <a:ln w="9525">
            <a:noFill/>
          </a:ln>
        </p:spPr>
        <p:txBody>
          <a:bodyPr anchor="ctr"/>
          <a:p>
            <a:pPr algn="ctr" eaLnBrk="0" hangingPunct="0"/>
            <a:r>
              <a:rPr lang="en-US" altLang="zh-CN" sz="2400" dirty="0">
                <a:solidFill>
                  <a:srgbClr val="FFFFFF"/>
                </a:solidFill>
                <a:latin typeface="Arial" panose="020B0604020202020204" pitchFamily="34" charset="0"/>
                <a:ea typeface="幼圆" pitchFamily="49" charset="-122"/>
              </a:rPr>
              <a:t>1</a:t>
            </a:r>
            <a:endParaRPr lang="zh-CN" altLang="en-US" sz="2400" dirty="0">
              <a:solidFill>
                <a:srgbClr val="FFFFFF"/>
              </a:solidFill>
              <a:latin typeface="Arial" panose="020B0604020202020204" pitchFamily="34" charset="0"/>
              <a:ea typeface="幼圆" pitchFamily="49" charset="-122"/>
            </a:endParaRPr>
          </a:p>
        </p:txBody>
      </p:sp>
      <p:sp>
        <p:nvSpPr>
          <p:cNvPr id="4" name="Rectangle 13"/>
          <p:cNvSpPr/>
          <p:nvPr/>
        </p:nvSpPr>
        <p:spPr>
          <a:xfrm>
            <a:off x="2928938" y="3435668"/>
            <a:ext cx="3000375" cy="73088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marL="457200" indent="-457200" algn="l" eaLnBrk="0" hangingPunct="0">
              <a:lnSpc>
                <a:spcPct val="130000"/>
              </a:lnSpc>
            </a:pPr>
            <a:r>
              <a:rPr lang="zh-CN" altLang="en-US" sz="3200" b="1" dirty="0">
                <a:solidFill>
                  <a:srgbClr val="0070C0"/>
                </a:solidFill>
                <a:latin typeface="Arial" panose="020B0604020202020204" pitchFamily="34" charset="0"/>
                <a:ea typeface="幼圆" pitchFamily="49" charset="-122"/>
              </a:rPr>
              <a:t>工作要求</a:t>
            </a:r>
            <a:endParaRPr lang="zh-CN" altLang="en-US" sz="3200" b="1" dirty="0">
              <a:solidFill>
                <a:srgbClr val="0070C0"/>
              </a:solidFill>
              <a:latin typeface="Arial" panose="020B0604020202020204" pitchFamily="34" charset="0"/>
              <a:ea typeface="幼圆" pitchFamily="49" charset="-122"/>
            </a:endParaRPr>
          </a:p>
        </p:txBody>
      </p:sp>
      <p:sp>
        <p:nvSpPr>
          <p:cNvPr id="6" name="MH_Other_5"/>
          <p:cNvSpPr/>
          <p:nvPr/>
        </p:nvSpPr>
        <p:spPr>
          <a:xfrm>
            <a:off x="2000250" y="4425633"/>
            <a:ext cx="863600" cy="431800"/>
          </a:xfrm>
          <a:prstGeom prst="homePlate">
            <a:avLst>
              <a:gd name="adj" fmla="val 50000"/>
            </a:avLst>
          </a:prstGeom>
          <a:solidFill>
            <a:srgbClr val="A6EBE5"/>
          </a:solidFill>
          <a:ln w="9525">
            <a:noFill/>
          </a:ln>
        </p:spPr>
        <p:txBody>
          <a:bodyPr anchor="ctr"/>
          <a:p>
            <a:pPr algn="ctr" eaLnBrk="0" hangingPunct="0"/>
            <a:endParaRPr lang="zh-CN" altLang="en-US" sz="2400" dirty="0">
              <a:solidFill>
                <a:srgbClr val="FFFFFF"/>
              </a:solidFill>
              <a:latin typeface="Arial" panose="020B0604020202020204" pitchFamily="34" charset="0"/>
              <a:ea typeface="幼圆" pitchFamily="49" charset="-122"/>
            </a:endParaRPr>
          </a:p>
        </p:txBody>
      </p:sp>
      <p:sp>
        <p:nvSpPr>
          <p:cNvPr id="7" name="MH_Other_6"/>
          <p:cNvSpPr/>
          <p:nvPr/>
        </p:nvSpPr>
        <p:spPr>
          <a:xfrm>
            <a:off x="2000250" y="4528820"/>
            <a:ext cx="863600" cy="571500"/>
          </a:xfrm>
          <a:prstGeom prst="homePlate">
            <a:avLst>
              <a:gd name="adj" fmla="val 49992"/>
            </a:avLst>
          </a:prstGeom>
          <a:solidFill>
            <a:srgbClr val="2BC3B5"/>
          </a:solidFill>
          <a:ln w="9525">
            <a:noFill/>
          </a:ln>
        </p:spPr>
        <p:txBody>
          <a:bodyPr anchor="ctr"/>
          <a:p>
            <a:pPr algn="ctr" eaLnBrk="0" hangingPunct="0"/>
            <a:r>
              <a:rPr lang="en-US" altLang="zh-CN" sz="2400" dirty="0">
                <a:solidFill>
                  <a:srgbClr val="FFFFFF"/>
                </a:solidFill>
                <a:latin typeface="Arial" panose="020B0604020202020204" pitchFamily="34" charset="0"/>
                <a:ea typeface="幼圆" pitchFamily="49" charset="-122"/>
              </a:rPr>
              <a:t>4</a:t>
            </a:r>
            <a:endParaRPr lang="zh-CN" altLang="en-US" sz="2400" dirty="0">
              <a:solidFill>
                <a:srgbClr val="FFFFFF"/>
              </a:solidFill>
              <a:latin typeface="Arial" panose="020B0604020202020204" pitchFamily="34" charset="0"/>
              <a:ea typeface="幼圆" pitchFamily="49" charset="-122"/>
            </a:endParaRPr>
          </a:p>
        </p:txBody>
      </p:sp>
      <p:sp>
        <p:nvSpPr>
          <p:cNvPr id="8" name="Rectangle 13"/>
          <p:cNvSpPr/>
          <p:nvPr/>
        </p:nvSpPr>
        <p:spPr>
          <a:xfrm>
            <a:off x="2928938" y="4369118"/>
            <a:ext cx="3000375" cy="73088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marL="457200" indent="-457200" eaLnBrk="0" hangingPunct="0">
              <a:lnSpc>
                <a:spcPct val="130000"/>
              </a:lnSpc>
            </a:pPr>
            <a:r>
              <a:rPr lang="zh-CN" altLang="en-US" sz="3200" b="1" dirty="0">
                <a:solidFill>
                  <a:srgbClr val="209288"/>
                </a:solidFill>
                <a:latin typeface="Arial" panose="020B0604020202020204" pitchFamily="34" charset="0"/>
                <a:ea typeface="幼圆" pitchFamily="49" charset="-122"/>
              </a:rPr>
              <a:t>认定流程</a:t>
            </a:r>
            <a:endParaRPr lang="zh-CN" altLang="en-US" sz="3200" b="1" dirty="0">
              <a:solidFill>
                <a:srgbClr val="209288"/>
              </a:solidFill>
              <a:latin typeface="Arial" panose="020B0604020202020204" pitchFamily="34" charset="0"/>
              <a:ea typeface="幼圆" pitchFamily="49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61" name="文本框 15369"/>
          <p:cNvSpPr txBox="1"/>
          <p:nvPr/>
        </p:nvSpPr>
        <p:spPr>
          <a:xfrm>
            <a:off x="2357755" y="2929255"/>
            <a:ext cx="1529080" cy="1482725"/>
          </a:xfrm>
          <a:prstGeom prst="rect">
            <a:avLst/>
          </a:prstGeom>
          <a:noFill/>
          <a:ln w="9525">
            <a:noFill/>
          </a:ln>
        </p:spPr>
        <p:txBody>
          <a:bodyPr lIns="222994" tIns="222994" rIns="222994" bIns="222994" anchor="ctr"/>
          <a:p>
            <a:pPr algn="ctr" defTabSz="889000">
              <a:lnSpc>
                <a:spcPct val="90000"/>
              </a:lnSpc>
              <a:spcAft>
                <a:spcPct val="35000"/>
              </a:spcAft>
            </a:pP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低保（低保证）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569" name="标题 1"/>
          <p:cNvSpPr/>
          <p:nvPr/>
        </p:nvSpPr>
        <p:spPr>
          <a:xfrm>
            <a:off x="984885" y="205740"/>
            <a:ext cx="7561263" cy="6858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r>
              <a:rPr lang="zh-CN" altLang="en-US" sz="25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二．学生操作</a:t>
            </a:r>
            <a:endParaRPr lang="zh-CN" altLang="en-US" sz="25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84885" y="891540"/>
            <a:ext cx="5180330" cy="6165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</a:lstStyle>
          <a:p>
            <a:pPr lvl="0" indent="0" defTabSz="914400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个人信息 学籍信息的选择</a:t>
            </a:r>
            <a:endParaRPr lang="zh-CN" altLang="en-US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5" descr="个人信息"/>
          <p:cNvPicPr>
            <a:picLocks noChangeAspect="1"/>
          </p:cNvPicPr>
          <p:nvPr/>
        </p:nvPicPr>
        <p:blipFill>
          <a:blip r:embed="rId1"/>
          <a:srcRect t="2219" r="2464" b="14736"/>
          <a:stretch>
            <a:fillRect/>
          </a:stretch>
        </p:blipFill>
        <p:spPr>
          <a:xfrm>
            <a:off x="558165" y="1692275"/>
            <a:ext cx="2597150" cy="3764280"/>
          </a:xfrm>
          <a:prstGeom prst="rect">
            <a:avLst/>
          </a:prstGeom>
        </p:spPr>
      </p:pic>
      <p:grpSp>
        <p:nvGrpSpPr>
          <p:cNvPr id="12295" name="组合 7"/>
          <p:cNvGrpSpPr/>
          <p:nvPr/>
        </p:nvGrpSpPr>
        <p:grpSpPr>
          <a:xfrm>
            <a:off x="3400425" y="1692275"/>
            <a:ext cx="2434590" cy="3654425"/>
            <a:chOff x="373954" y="1335385"/>
            <a:chExt cx="2808312" cy="3920515"/>
          </a:xfrm>
        </p:grpSpPr>
        <p:pic>
          <p:nvPicPr>
            <p:cNvPr id="12296" name="Picture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73954" y="1335385"/>
              <a:ext cx="2808312" cy="392051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" name="矩形 9"/>
            <p:cNvSpPr/>
            <p:nvPr/>
          </p:nvSpPr>
          <p:spPr>
            <a:xfrm>
              <a:off x="756023" y="2355786"/>
              <a:ext cx="1008072" cy="360307"/>
            </a:xfrm>
            <a:prstGeom prst="rect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 marL="0" lvl="0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800" b="0" i="0" u="none" kern="1200" baseline="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1pPr>
              <a:lvl2pPr marL="457200" lvl="1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b="0" i="0" u="none" kern="1200" baseline="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2pPr>
              <a:lvl3pPr marL="914400" lvl="2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b="0" i="0" u="none" kern="1200" baseline="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3pPr>
              <a:lvl4pPr marL="1371600" lvl="3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b="0" i="0" u="none" kern="1200" baseline="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4pPr>
              <a:lvl5pPr marL="1828800" lvl="4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b="0" i="0" u="none" kern="1200" baseline="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5pPr>
            </a:lstStyle>
            <a:p>
              <a:pPr lvl="0" indent="0" algn="ctr" defTabSz="914400"/>
              <a:endParaRPr lang="zh-CN" altLang="en-US" sz="2400">
                <a:solidFill>
                  <a:srgbClr val="FFFFFF"/>
                </a:solidFill>
                <a:latin typeface="Verdana" panose="020B060403050404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756023" y="4227158"/>
              <a:ext cx="1008072" cy="360306"/>
            </a:xfrm>
            <a:prstGeom prst="rect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 marL="0" lvl="0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800" b="0" i="0" u="none" kern="1200" baseline="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1pPr>
              <a:lvl2pPr marL="457200" lvl="1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b="0" i="0" u="none" kern="1200" baseline="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2pPr>
              <a:lvl3pPr marL="914400" lvl="2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b="0" i="0" u="none" kern="1200" baseline="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3pPr>
              <a:lvl4pPr marL="1371600" lvl="3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b="0" i="0" u="none" kern="1200" baseline="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4pPr>
              <a:lvl5pPr marL="1828800" lvl="4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b="0" i="0" u="none" kern="1200" baseline="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5pPr>
            </a:lstStyle>
            <a:p>
              <a:pPr lvl="0" indent="0" algn="ctr" defTabSz="914400"/>
              <a:endParaRPr lang="zh-CN" altLang="en-US" sz="2400">
                <a:solidFill>
                  <a:srgbClr val="FFFFFF"/>
                </a:solidFill>
                <a:latin typeface="Verdana" panose="020B060403050404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5975985" y="1511935"/>
            <a:ext cx="2570480" cy="38347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</a:lstStyle>
          <a:p>
            <a:pPr lvl="0" indent="0" defTabSz="914400"/>
            <a:r>
              <a:rPr lang="zh-CN" altLang="en-US" sz="1865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① 试点高校的院系、年级、专业、班级为选择项，非试点高校的学籍信息为输入项；</a:t>
            </a:r>
            <a:endParaRPr lang="en-US" altLang="zh-CN" sz="1865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indent="0" defTabSz="914400"/>
            <a:r>
              <a:rPr lang="zh-CN" altLang="en-US" sz="1865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② 独立学院的学生，在选择学校时，需注意选择正确的高校名称。</a:t>
            </a:r>
            <a:endParaRPr lang="en-US" altLang="zh-CN" sz="1865" b="1" dirty="0">
              <a:solidFill>
                <a:srgbClr val="80808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indent="0" defTabSz="914400"/>
            <a:r>
              <a:rPr lang="zh-CN" altLang="en-US" sz="1865" b="1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如：集美大学诚毅学院为集美大学的独立学院，学生在选择时应选择集美大学诚毅学院，而非集美大学。</a:t>
            </a:r>
            <a:endParaRPr lang="en-US" altLang="zh-CN" sz="1865" b="1" dirty="0">
              <a:solidFill>
                <a:srgbClr val="80808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61" name="文本框 15369"/>
          <p:cNvSpPr txBox="1"/>
          <p:nvPr/>
        </p:nvSpPr>
        <p:spPr>
          <a:xfrm>
            <a:off x="2357755" y="2929255"/>
            <a:ext cx="1529080" cy="1482725"/>
          </a:xfrm>
          <a:prstGeom prst="rect">
            <a:avLst/>
          </a:prstGeom>
          <a:noFill/>
          <a:ln w="9525">
            <a:noFill/>
          </a:ln>
        </p:spPr>
        <p:txBody>
          <a:bodyPr lIns="222994" tIns="222994" rIns="222994" bIns="222994" anchor="ctr"/>
          <a:p>
            <a:pPr algn="ctr" defTabSz="889000">
              <a:lnSpc>
                <a:spcPct val="90000"/>
              </a:lnSpc>
              <a:spcAft>
                <a:spcPct val="35000"/>
              </a:spcAft>
            </a:pP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低保（低保证）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569" name="标题 1"/>
          <p:cNvSpPr/>
          <p:nvPr/>
        </p:nvSpPr>
        <p:spPr>
          <a:xfrm>
            <a:off x="984885" y="205740"/>
            <a:ext cx="7561263" cy="6858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r>
              <a:rPr lang="zh-CN" altLang="en-US" sz="25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二．学生操作</a:t>
            </a:r>
            <a:endParaRPr lang="zh-CN" altLang="en-US" sz="25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984674" y="678181"/>
            <a:ext cx="7008284" cy="76835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</a:lstStyle>
          <a:p>
            <a:pPr lvl="0" indent="0" defTabSz="914400"/>
            <a:r>
              <a:rPr lang="zh-CN" altLang="en-US" sz="2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学生信息的提交</a:t>
            </a:r>
            <a:endParaRPr lang="zh-CN" altLang="en-US" sz="20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3314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0370" y="1446530"/>
            <a:ext cx="2521585" cy="448500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24200" y="1446530"/>
            <a:ext cx="2767330" cy="4485640"/>
          </a:xfrm>
          <a:prstGeom prst="rect">
            <a:avLst/>
          </a:prstGeom>
        </p:spPr>
      </p:pic>
      <p:sp>
        <p:nvSpPr>
          <p:cNvPr id="13316" name="TextBox 4"/>
          <p:cNvSpPr txBox="1"/>
          <p:nvPr/>
        </p:nvSpPr>
        <p:spPr>
          <a:xfrm>
            <a:off x="6043930" y="1932305"/>
            <a:ext cx="2815590" cy="34766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defTabSz="914400"/>
            <a:r>
              <a:rPr lang="zh-CN" altLang="en-US" sz="20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学生在填写或修改信息后，需回到资料卡页面，点击“提交”按钮后生效。</a:t>
            </a:r>
            <a:endParaRPr lang="en-US" altLang="zh-CN" sz="2000" b="1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/>
            <a:endParaRPr lang="en-US" altLang="zh-CN" sz="2000" b="1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/>
            <a:r>
              <a:rPr lang="zh-CN" altLang="en-US" sz="20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注：如未点击“提交”按钮，自评分将不在后台重新计算。但在辅导员审核通过后，后台管理系统将根据最后确认信息重新计分。</a:t>
            </a:r>
            <a:endParaRPr lang="zh-CN" altLang="en-US" sz="2000" b="1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61" name="文本框 15369"/>
          <p:cNvSpPr txBox="1"/>
          <p:nvPr/>
        </p:nvSpPr>
        <p:spPr>
          <a:xfrm>
            <a:off x="2357755" y="2929255"/>
            <a:ext cx="1529080" cy="1482725"/>
          </a:xfrm>
          <a:prstGeom prst="rect">
            <a:avLst/>
          </a:prstGeom>
          <a:noFill/>
          <a:ln w="9525">
            <a:noFill/>
          </a:ln>
        </p:spPr>
        <p:txBody>
          <a:bodyPr lIns="222994" tIns="222994" rIns="222994" bIns="222994" anchor="ctr"/>
          <a:p>
            <a:pPr algn="ctr" defTabSz="889000">
              <a:lnSpc>
                <a:spcPct val="90000"/>
              </a:lnSpc>
              <a:spcAft>
                <a:spcPct val="35000"/>
              </a:spcAft>
            </a:pP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低保（低保证）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569" name="标题 1"/>
          <p:cNvSpPr/>
          <p:nvPr/>
        </p:nvSpPr>
        <p:spPr>
          <a:xfrm>
            <a:off x="984885" y="205740"/>
            <a:ext cx="7561263" cy="6858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r>
              <a:rPr lang="zh-CN" altLang="en-US" sz="25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二．学生操作</a:t>
            </a:r>
            <a:endParaRPr lang="zh-CN" altLang="en-US" sz="25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984674" y="790576"/>
            <a:ext cx="7008284" cy="76835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</a:lstStyle>
          <a:p>
            <a:pPr lvl="0" indent="0" defTabSz="914400"/>
            <a:r>
              <a:rPr lang="zh-CN" altLang="en-US" sz="2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民主互评的填报</a:t>
            </a:r>
            <a:endParaRPr lang="zh-CN" altLang="en-US" sz="20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 descr="首页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84885" y="1558925"/>
            <a:ext cx="2628265" cy="4674870"/>
          </a:xfrm>
          <a:prstGeom prst="rect">
            <a:avLst/>
          </a:prstGeom>
        </p:spPr>
      </p:pic>
      <p:sp>
        <p:nvSpPr>
          <p:cNvPr id="29" name="文本框 28"/>
          <p:cNvSpPr txBox="1"/>
          <p:nvPr/>
        </p:nvSpPr>
        <p:spPr>
          <a:xfrm>
            <a:off x="3887047" y="1962785"/>
            <a:ext cx="5045287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rgbClr val="00B0F0"/>
                </a:solidFill>
                <a:latin typeface="宋体" panose="02010600030101010101" pitchFamily="2" charset="-122"/>
              </a:rPr>
              <a:t>◎</a:t>
            </a:r>
            <a:r>
              <a:rPr lang="zh-CN" altLang="en-US" sz="2400" b="1">
                <a:solidFill>
                  <a:srgbClr val="00B0F0"/>
                </a:solidFill>
                <a:latin typeface="宋体" panose="02010600030101010101" pitchFamily="2" charset="-122"/>
                <a:cs typeface="+mn-ea"/>
              </a:rPr>
              <a:t>新增民主互评模块，被辅导员指定的班级内有权人通过该模块对助学对象进行民主评议。</a:t>
            </a:r>
            <a:endParaRPr lang="zh-CN" altLang="en-US" sz="2400">
              <a:latin typeface="宋体" panose="02010600030101010101" pitchFamily="2" charset="-122"/>
              <a:cs typeface="+mn-ea"/>
            </a:endParaRPr>
          </a:p>
          <a:p>
            <a:endParaRPr lang="zh-CN" altLang="en-US" sz="2400">
              <a:latin typeface="宋体" panose="02010600030101010101" pitchFamily="2" charset="-122"/>
            </a:endParaRPr>
          </a:p>
          <a:p>
            <a:r>
              <a:rPr lang="zh-CN" altLang="en-US" sz="2400">
                <a:latin typeface="宋体" panose="02010600030101010101" pitchFamily="2" charset="-122"/>
              </a:rPr>
              <a:t>●打开</a:t>
            </a:r>
            <a:r>
              <a:rPr lang="en-US" altLang="zh-CN" sz="2400">
                <a:latin typeface="宋体" panose="02010600030101010101" pitchFamily="2" charset="-122"/>
              </a:rPr>
              <a:t>APP</a:t>
            </a:r>
            <a:r>
              <a:rPr lang="zh-CN" altLang="en-US" sz="2400">
                <a:latin typeface="宋体" panose="02010600030101010101" pitchFamily="2" charset="-122"/>
              </a:rPr>
              <a:t>首页，点击</a:t>
            </a:r>
            <a:r>
              <a:rPr lang="en-US" altLang="zh-CN" sz="2400">
                <a:latin typeface="宋体" panose="02010600030101010101" pitchFamily="2" charset="-122"/>
              </a:rPr>
              <a:t>“</a:t>
            </a:r>
            <a:r>
              <a:rPr lang="zh-CN" altLang="en-US" sz="2400">
                <a:latin typeface="宋体" panose="02010600030101010101" pitchFamily="2" charset="-122"/>
              </a:rPr>
              <a:t>资助</a:t>
            </a:r>
            <a:r>
              <a:rPr lang="en-US" altLang="zh-CN" sz="2400">
                <a:latin typeface="宋体" panose="02010600030101010101" pitchFamily="2" charset="-122"/>
              </a:rPr>
              <a:t>”</a:t>
            </a:r>
            <a:r>
              <a:rPr lang="zh-CN" altLang="en-US" sz="2400">
                <a:latin typeface="宋体" panose="02010600030101010101" pitchFamily="2" charset="-122"/>
              </a:rPr>
              <a:t>；</a:t>
            </a:r>
            <a:endParaRPr lang="zh-CN" altLang="en-US" sz="2400">
              <a:latin typeface="宋体" panose="02010600030101010101" pitchFamily="2" charset="-122"/>
            </a:endParaRPr>
          </a:p>
          <a:p>
            <a:endParaRPr lang="zh-CN" altLang="en-US" sz="2400">
              <a:latin typeface="宋体" panose="02010600030101010101" pitchFamily="2" charset="-122"/>
            </a:endParaRPr>
          </a:p>
          <a:p>
            <a:r>
              <a:rPr lang="zh-CN" altLang="en-US" sz="2400">
                <a:latin typeface="宋体" panose="02010600030101010101" pitchFamily="2" charset="-122"/>
              </a:rPr>
              <a:t>●点击</a:t>
            </a:r>
            <a:r>
              <a:rPr lang="en-US" altLang="zh-CN" sz="2400">
                <a:latin typeface="宋体" panose="02010600030101010101" pitchFamily="2" charset="-122"/>
              </a:rPr>
              <a:t>“</a:t>
            </a:r>
            <a:r>
              <a:rPr lang="zh-CN" altLang="en-US" sz="2400">
                <a:latin typeface="宋体" panose="02010600030101010101" pitchFamily="2" charset="-122"/>
              </a:rPr>
              <a:t>民主互评信息填报表</a:t>
            </a:r>
            <a:r>
              <a:rPr lang="en-US" altLang="zh-CN" sz="2400">
                <a:latin typeface="宋体" panose="02010600030101010101" pitchFamily="2" charset="-122"/>
              </a:rPr>
              <a:t>”</a:t>
            </a:r>
            <a:endParaRPr lang="en-US" altLang="zh-CN" sz="2400">
              <a:latin typeface="宋体" panose="02010600030101010101" pitchFamily="2" charset="-122"/>
            </a:endParaRPr>
          </a:p>
          <a:p>
            <a:endParaRPr lang="zh-CN" altLang="en-US" sz="2400">
              <a:latin typeface="宋体" panose="02010600030101010101" pitchFamily="2" charset="-122"/>
            </a:endParaRPr>
          </a:p>
          <a:p>
            <a:endParaRPr lang="zh-CN" altLang="en-US" sz="2400" b="1">
              <a:solidFill>
                <a:schemeClr val="tx2">
                  <a:lumMod val="60000"/>
                  <a:lumOff val="40000"/>
                </a:schemeClr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69" name="标题 1"/>
          <p:cNvSpPr/>
          <p:nvPr/>
        </p:nvSpPr>
        <p:spPr>
          <a:xfrm>
            <a:off x="984885" y="205740"/>
            <a:ext cx="7561263" cy="6858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r>
              <a:rPr lang="zh-CN" altLang="en-US" sz="25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二．学生操作</a:t>
            </a:r>
            <a:endParaRPr lang="zh-CN" altLang="en-US" sz="25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84674" y="769621"/>
            <a:ext cx="7008284" cy="76835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</a:lstStyle>
          <a:p>
            <a:pPr lvl="0" indent="0" defTabSz="914400"/>
            <a:r>
              <a:rPr lang="zh-CN" altLang="en-US" sz="2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民主互评的填报</a:t>
            </a:r>
            <a:endParaRPr lang="zh-CN" altLang="en-US" sz="20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5" descr="互评1"/>
          <p:cNvPicPr>
            <a:picLocks noChangeAspect="1"/>
          </p:cNvPicPr>
          <p:nvPr/>
        </p:nvPicPr>
        <p:blipFill>
          <a:blip r:embed="rId1"/>
          <a:srcRect r="3076" b="15566"/>
          <a:stretch>
            <a:fillRect/>
          </a:stretch>
        </p:blipFill>
        <p:spPr>
          <a:xfrm>
            <a:off x="658495" y="1537970"/>
            <a:ext cx="2515870" cy="4218940"/>
          </a:xfrm>
          <a:prstGeom prst="rect">
            <a:avLst/>
          </a:prstGeom>
        </p:spPr>
      </p:pic>
      <p:pic>
        <p:nvPicPr>
          <p:cNvPr id="7" name="图片 6" descr="互评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8830" y="1537970"/>
            <a:ext cx="2435860" cy="4218305"/>
          </a:xfrm>
          <a:prstGeom prst="rect">
            <a:avLst/>
          </a:prstGeom>
        </p:spPr>
      </p:pic>
      <p:pic>
        <p:nvPicPr>
          <p:cNvPr id="8" name="图片 7" descr="互评提交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09970" y="1537970"/>
            <a:ext cx="2436495" cy="4333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69" name="标题 1"/>
          <p:cNvSpPr/>
          <p:nvPr/>
        </p:nvSpPr>
        <p:spPr>
          <a:xfrm>
            <a:off x="984885" y="205740"/>
            <a:ext cx="7561263" cy="6858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r>
              <a:rPr lang="zh-CN" altLang="en-US" sz="25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二．学生操作</a:t>
            </a:r>
            <a:endParaRPr lang="zh-CN" altLang="en-US" sz="25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984674" y="891541"/>
            <a:ext cx="7008284" cy="76835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</a:lstStyle>
          <a:p>
            <a:pPr lvl="0" indent="0" defTabSz="914400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常见问题</a:t>
            </a:r>
            <a:r>
              <a:rPr lang="en-US" altLang="zh-CN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-1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338" name="TextBox 2"/>
          <p:cNvSpPr txBox="1"/>
          <p:nvPr/>
        </p:nvSpPr>
        <p:spPr>
          <a:xfrm>
            <a:off x="984885" y="1659890"/>
            <a:ext cx="7543800" cy="47269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defTabSz="914400"/>
            <a:endParaRPr lang="en-US" altLang="zh-CN" sz="24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buFont typeface="Wingdings" panose="05000000000000000000" pitchFamily="2" charset="2"/>
              <a:buChar char="l"/>
            </a:pPr>
            <a:r>
              <a:rPr lang="zh-CN" altLang="en-US" sz="2400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关于在线咨询</a:t>
            </a:r>
            <a:endParaRPr lang="en-US" altLang="zh-CN" sz="2400" b="1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/>
            <a:r>
              <a:rPr lang="zh-CN" altLang="en-US" sz="1865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学生在使用“福建助学”</a:t>
            </a:r>
            <a:r>
              <a:rPr lang="en-US" altLang="zh-CN" sz="1865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</a:t>
            </a:r>
            <a:r>
              <a:rPr lang="zh-CN" altLang="en-US" sz="1865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过程中遇到问题，可</a:t>
            </a:r>
            <a:r>
              <a:rPr lang="zh-CN" altLang="en-US" sz="1865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添加“兴业助学宝”微信服务号在线咨询，拨打</a:t>
            </a:r>
            <a:r>
              <a:rPr lang="en-US" altLang="zh-CN" sz="1865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4000096095</a:t>
            </a:r>
            <a:r>
              <a:rPr lang="zh-CN" altLang="en-US" sz="1865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咨询，也可以发邮件到</a:t>
            </a:r>
            <a:r>
              <a:rPr lang="en-US" altLang="zh-CN" sz="1865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zxb@ksdao.com</a:t>
            </a:r>
            <a:r>
              <a:rPr lang="zh-CN" altLang="en-US" sz="1865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，我们安排了专门的客服来解答学生咨询。</a:t>
            </a:r>
            <a:endParaRPr lang="en-US" altLang="zh-CN" sz="1865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/>
            <a:endParaRPr lang="en-US" altLang="zh-CN" sz="1865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buFont typeface="Wingdings" panose="05000000000000000000" pitchFamily="2" charset="2"/>
              <a:buChar char="l"/>
            </a:pPr>
            <a:r>
              <a:rPr lang="zh-CN" altLang="en-US" sz="2400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关于信息修改</a:t>
            </a:r>
            <a:endParaRPr lang="zh-CN" altLang="en-US" sz="1865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 defTabSz="914400">
              <a:buFont typeface="Wingdings" panose="05000000000000000000" pitchFamily="2" charset="2"/>
              <a:buNone/>
            </a:pPr>
            <a:r>
              <a:rPr lang="zh-CN" altLang="en-US" sz="1865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学生在使用福建助学</a:t>
            </a:r>
            <a:r>
              <a:rPr lang="en-US" altLang="zh-CN" sz="1865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</a:t>
            </a:r>
            <a:r>
              <a:rPr lang="zh-CN" altLang="en-US" sz="1865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进行提交信息，如果</a:t>
            </a:r>
            <a:r>
              <a:rPr lang="en-US" altLang="zh-CN" sz="1865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865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提交</a:t>
            </a:r>
            <a:r>
              <a:rPr lang="en-US" altLang="zh-CN" sz="1865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865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按钮还是蓝色的，表示老师还未审核，此时还可以重复修改，修改后再次提交即可。</a:t>
            </a:r>
            <a:endParaRPr lang="zh-CN" altLang="en-US" sz="1865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 defTabSz="914400">
              <a:buFont typeface="Wingdings" panose="05000000000000000000" pitchFamily="2" charset="2"/>
              <a:buNone/>
            </a:pPr>
            <a:endParaRPr lang="zh-CN" altLang="en-US" sz="1865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buFont typeface="Wingdings" panose="05000000000000000000" pitchFamily="2" charset="2"/>
              <a:buChar char="l"/>
            </a:pPr>
            <a:r>
              <a:rPr lang="zh-CN" altLang="en-US" sz="2400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关于修改密码</a:t>
            </a:r>
            <a:endParaRPr lang="zh-CN" altLang="en-US" sz="1865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 defTabSz="914400">
              <a:buFont typeface="Wingdings" panose="05000000000000000000" pitchFamily="2" charset="2"/>
              <a:buNone/>
            </a:pPr>
            <a:r>
              <a:rPr lang="zh-CN" altLang="en-US" sz="1865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学生可在</a:t>
            </a:r>
            <a:r>
              <a:rPr lang="en-US" altLang="zh-CN" sz="1865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865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安全设置</a:t>
            </a:r>
            <a:r>
              <a:rPr lang="en-US" altLang="zh-CN" sz="1865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865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中修改登录密码。</a:t>
            </a:r>
            <a:endParaRPr lang="zh-CN" altLang="en-US" sz="1865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 defTabSz="914400">
              <a:buFont typeface="Wingdings" panose="05000000000000000000" pitchFamily="2" charset="2"/>
              <a:buNone/>
            </a:pPr>
            <a:endParaRPr lang="zh-CN" altLang="en-US" sz="1865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buFont typeface="Wingdings" panose="05000000000000000000" pitchFamily="2" charset="2"/>
              <a:buChar char="l"/>
            </a:pPr>
            <a:endParaRPr lang="zh-CN" altLang="en-US" sz="186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buFont typeface="Wingdings" panose="05000000000000000000" pitchFamily="2" charset="2"/>
              <a:buChar char="l"/>
            </a:pPr>
            <a:endParaRPr lang="zh-CN" altLang="en-US" sz="1865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69" name="标题 1"/>
          <p:cNvSpPr/>
          <p:nvPr/>
        </p:nvSpPr>
        <p:spPr>
          <a:xfrm>
            <a:off x="984885" y="205740"/>
            <a:ext cx="7561263" cy="6858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r>
              <a:rPr lang="zh-CN" altLang="en-US" sz="25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二．学生操作</a:t>
            </a:r>
            <a:endParaRPr lang="zh-CN" altLang="en-US" sz="25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984674" y="891541"/>
            <a:ext cx="7008284" cy="76835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</a:lstStyle>
          <a:p>
            <a:pPr lvl="0" indent="0" defTabSz="914400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常见问题</a:t>
            </a:r>
            <a:r>
              <a:rPr lang="en-US" altLang="zh-CN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-2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338" name="TextBox 2"/>
          <p:cNvSpPr txBox="1"/>
          <p:nvPr/>
        </p:nvSpPr>
        <p:spPr>
          <a:xfrm>
            <a:off x="984885" y="1543050"/>
            <a:ext cx="7391400" cy="492061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indent="0" defTabSz="914400">
              <a:buFont typeface="Wingdings" panose="05000000000000000000" pitchFamily="2" charset="2"/>
              <a:buNone/>
            </a:pPr>
            <a:endParaRPr lang="zh-CN" altLang="en-US" sz="1865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buFont typeface="Wingdings" panose="05000000000000000000" pitchFamily="2" charset="2"/>
              <a:buChar char="l"/>
            </a:pPr>
            <a:r>
              <a:rPr lang="zh-CN" altLang="en-US" sz="2400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关于忘记密码</a:t>
            </a:r>
            <a:endParaRPr lang="zh-CN" altLang="en-US" sz="186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 defTabSz="914400">
              <a:buFont typeface="Wingdings" panose="05000000000000000000" pitchFamily="2" charset="2"/>
              <a:buNone/>
            </a:pPr>
            <a:r>
              <a:rPr lang="zh-CN" altLang="en-US" sz="186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学生如果忘记福建助学</a:t>
            </a:r>
            <a:r>
              <a:rPr lang="en-US" altLang="zh-CN" sz="186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App</a:t>
            </a:r>
            <a:r>
              <a:rPr lang="zh-CN" altLang="en-US" sz="186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登录密码可在登录页面的密码输入处，</a:t>
            </a:r>
            <a:r>
              <a:rPr lang="zh-CN" altLang="en-US" sz="186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点击</a:t>
            </a:r>
            <a:r>
              <a:rPr lang="en-US" altLang="zh-CN" sz="186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“</a:t>
            </a:r>
            <a:r>
              <a:rPr lang="zh-CN" altLang="en-US" sz="186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忘记密码</a:t>
            </a:r>
            <a:r>
              <a:rPr lang="en-US" altLang="zh-CN" sz="186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”</a:t>
            </a:r>
            <a:r>
              <a:rPr lang="zh-CN" altLang="en-US" sz="186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进行密码的重置。</a:t>
            </a:r>
            <a:endParaRPr lang="zh-CN" altLang="en-US" sz="186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indent="0" defTabSz="914400">
              <a:buFont typeface="Wingdings" panose="05000000000000000000" pitchFamily="2" charset="2"/>
              <a:buNone/>
            </a:pPr>
            <a:endParaRPr lang="zh-CN" altLang="en-US" sz="186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 defTabSz="914400">
              <a:buFont typeface="Wingdings" panose="05000000000000000000" pitchFamily="2" charset="2"/>
              <a:buNone/>
            </a:pPr>
            <a:endParaRPr lang="zh-CN" altLang="en-US" sz="186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buFont typeface="Wingdings" panose="05000000000000000000" pitchFamily="2" charset="2"/>
              <a:buChar char="l"/>
            </a:pPr>
            <a:r>
              <a:rPr lang="zh-CN" altLang="en-US" sz="2400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关于退出账号</a:t>
            </a:r>
            <a:endParaRPr lang="zh-CN" altLang="en-US" sz="1865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 defTabSz="914400">
              <a:buFont typeface="Wingdings" panose="05000000000000000000" pitchFamily="2" charset="2"/>
              <a:buNone/>
            </a:pPr>
            <a:r>
              <a:rPr lang="zh-CN" altLang="en-US" sz="186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学生可点击</a:t>
            </a:r>
            <a:r>
              <a:rPr lang="en-US" altLang="zh-CN" sz="186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“</a:t>
            </a:r>
            <a:r>
              <a:rPr lang="zh-CN" altLang="en-US" sz="186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关于助学宝</a:t>
            </a:r>
            <a:r>
              <a:rPr lang="en-US" altLang="zh-CN" sz="186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”-“</a:t>
            </a:r>
            <a:r>
              <a:rPr lang="zh-CN" altLang="en-US" sz="186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安全退出</a:t>
            </a:r>
            <a:r>
              <a:rPr lang="en-US" altLang="zh-CN" sz="186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”</a:t>
            </a:r>
            <a:r>
              <a:rPr lang="zh-CN" altLang="en-US" sz="186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退出账号。</a:t>
            </a:r>
            <a:endParaRPr lang="zh-CN" altLang="en-US" sz="186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indent="0" defTabSz="914400">
              <a:buFont typeface="Wingdings" panose="05000000000000000000" pitchFamily="2" charset="2"/>
              <a:buNone/>
            </a:pPr>
            <a:endParaRPr lang="zh-CN" altLang="en-US" sz="186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 defTabSz="914400">
              <a:buFont typeface="Wingdings" panose="05000000000000000000" pitchFamily="2" charset="2"/>
              <a:buNone/>
            </a:pPr>
            <a:endParaRPr lang="zh-CN" altLang="en-US" sz="186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buFont typeface="Wingdings" panose="05000000000000000000" pitchFamily="2" charset="2"/>
              <a:buChar char="l"/>
            </a:pPr>
            <a:r>
              <a:rPr lang="zh-CN" altLang="en-US" sz="2400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关于银行卡信息填写</a:t>
            </a:r>
            <a:endParaRPr lang="zh-CN" altLang="en-US" sz="186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 defTabSz="914400">
              <a:buFont typeface="Wingdings" panose="05000000000000000000" pitchFamily="2" charset="2"/>
              <a:buNone/>
            </a:pPr>
            <a:r>
              <a:rPr lang="zh-CN" altLang="en-US" sz="186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在银行卡信息填写时，请各位同学谨慎填写，如需修改，</a:t>
            </a:r>
            <a:r>
              <a:rPr lang="zh-CN" altLang="en-US" sz="186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在修改过后请与辅导员老师联系（需要修改的截图作为凭证）</a:t>
            </a:r>
            <a:r>
              <a:rPr lang="zh-CN" altLang="en-US" sz="186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，在后台进行信息确认。</a:t>
            </a:r>
            <a:endParaRPr lang="zh-CN" altLang="en-US" sz="186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indent="0" defTabSz="914400">
              <a:buFont typeface="Wingdings" panose="05000000000000000000" pitchFamily="2" charset="2"/>
              <a:buNone/>
            </a:pPr>
            <a:endParaRPr lang="zh-CN" altLang="en-US" sz="1865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 defTabSz="914400">
              <a:buFont typeface="Wingdings" panose="05000000000000000000" pitchFamily="2" charset="2"/>
              <a:buNone/>
            </a:pPr>
            <a:endParaRPr lang="zh-CN" altLang="en-US" sz="1865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69" name="标题 1"/>
          <p:cNvSpPr/>
          <p:nvPr/>
        </p:nvSpPr>
        <p:spPr>
          <a:xfrm>
            <a:off x="984885" y="205740"/>
            <a:ext cx="7561263" cy="6858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r>
              <a:rPr lang="zh-CN" altLang="en-US" sz="25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二．学生操作</a:t>
            </a:r>
            <a:endParaRPr lang="zh-CN" altLang="en-US" sz="25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261360" y="891723"/>
            <a:ext cx="26212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ctr"/>
            <a:r>
              <a:rPr lang="zh-CN" sz="3200" b="1" dirty="0" smtClean="0">
                <a:blipFill>
                  <a:blip r:embed="rId1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关于信息保护</a:t>
            </a:r>
            <a:endParaRPr lang="zh-CN" sz="3200" b="1" dirty="0">
              <a:blipFill>
                <a:blip r:embed="rId1"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921385" y="1743075"/>
            <a:ext cx="3714750" cy="3437890"/>
            <a:chOff x="2148" y="2745"/>
            <a:chExt cx="6642" cy="5846"/>
          </a:xfrm>
        </p:grpSpPr>
        <p:grpSp>
          <p:nvGrpSpPr>
            <p:cNvPr id="2" name="chenying0907 7"/>
            <p:cNvGrpSpPr/>
            <p:nvPr/>
          </p:nvGrpSpPr>
          <p:grpSpPr>
            <a:xfrm>
              <a:off x="2148" y="2745"/>
              <a:ext cx="6642" cy="5846"/>
              <a:chOff x="2408238" y="642938"/>
              <a:chExt cx="6537041" cy="5753101"/>
            </a:xfrm>
          </p:grpSpPr>
          <p:sp>
            <p:nvSpPr>
              <p:cNvPr id="5" name="任意多边形 4"/>
              <p:cNvSpPr/>
              <p:nvPr/>
            </p:nvSpPr>
            <p:spPr bwMode="auto">
              <a:xfrm>
                <a:off x="4849813" y="854076"/>
                <a:ext cx="4095466" cy="5541962"/>
              </a:xfrm>
              <a:custGeom>
                <a:avLst/>
                <a:gdLst>
                  <a:gd name="connsiteX0" fmla="*/ 1781131 w 4095466"/>
                  <a:gd name="connsiteY0" fmla="*/ 2874962 h 5541962"/>
                  <a:gd name="connsiteX1" fmla="*/ 3038475 w 4095466"/>
                  <a:gd name="connsiteY1" fmla="*/ 3601170 h 5541962"/>
                  <a:gd name="connsiteX2" fmla="*/ 2039211 w 4095466"/>
                  <a:gd name="connsiteY2" fmla="*/ 5332112 h 5541962"/>
                  <a:gd name="connsiteX3" fmla="*/ 1676882 w 4095466"/>
                  <a:gd name="connsiteY3" fmla="*/ 5541962 h 5541962"/>
                  <a:gd name="connsiteX4" fmla="*/ 0 w 4095466"/>
                  <a:gd name="connsiteY4" fmla="*/ 5541962 h 5541962"/>
                  <a:gd name="connsiteX5" fmla="*/ 363600 w 4095466"/>
                  <a:gd name="connsiteY5" fmla="*/ 5332112 h 5541962"/>
                  <a:gd name="connsiteX6" fmla="*/ 1781131 w 4095466"/>
                  <a:gd name="connsiteY6" fmla="*/ 2874962 h 5541962"/>
                  <a:gd name="connsiteX7" fmla="*/ 3200230 w 4095466"/>
                  <a:gd name="connsiteY7" fmla="*/ 0 h 5541962"/>
                  <a:gd name="connsiteX8" fmla="*/ 4038183 w 4095466"/>
                  <a:gd name="connsiteY8" fmla="*/ 1451364 h 5541962"/>
                  <a:gd name="connsiteX9" fmla="*/ 4038183 w 4095466"/>
                  <a:gd name="connsiteY9" fmla="*/ 1869489 h 5541962"/>
                  <a:gd name="connsiteX10" fmla="*/ 3038742 w 4095466"/>
                  <a:gd name="connsiteY10" fmla="*/ 3600450 h 5541962"/>
                  <a:gd name="connsiteX11" fmla="*/ 1781175 w 4095466"/>
                  <a:gd name="connsiteY11" fmla="*/ 2874768 h 5541962"/>
                  <a:gd name="connsiteX12" fmla="*/ 3200230 w 4095466"/>
                  <a:gd name="connsiteY12" fmla="*/ 418125 h 5541962"/>
                  <a:gd name="connsiteX13" fmla="*/ 3200230 w 4095466"/>
                  <a:gd name="connsiteY13" fmla="*/ 0 h 55419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095466" h="5541962">
                    <a:moveTo>
                      <a:pt x="1781131" y="2874962"/>
                    </a:moveTo>
                    <a:cubicBezTo>
                      <a:pt x="3038475" y="3601170"/>
                      <a:pt x="3038475" y="3601170"/>
                      <a:pt x="3038475" y="3601170"/>
                    </a:cubicBezTo>
                    <a:cubicBezTo>
                      <a:pt x="2039211" y="5332112"/>
                      <a:pt x="2039211" y="5332112"/>
                      <a:pt x="2039211" y="5332112"/>
                    </a:cubicBezTo>
                    <a:cubicBezTo>
                      <a:pt x="1959117" y="5472012"/>
                      <a:pt x="1818000" y="5541962"/>
                      <a:pt x="1676882" y="5541962"/>
                    </a:cubicBezTo>
                    <a:cubicBezTo>
                      <a:pt x="0" y="5541962"/>
                      <a:pt x="0" y="5541962"/>
                      <a:pt x="0" y="5541962"/>
                    </a:cubicBezTo>
                    <a:cubicBezTo>
                      <a:pt x="141117" y="5541962"/>
                      <a:pt x="282235" y="5472012"/>
                      <a:pt x="363600" y="5332112"/>
                    </a:cubicBezTo>
                    <a:cubicBezTo>
                      <a:pt x="1781131" y="2874962"/>
                      <a:pt x="1781131" y="2874962"/>
                      <a:pt x="1781131" y="2874962"/>
                    </a:cubicBezTo>
                    <a:close/>
                    <a:moveTo>
                      <a:pt x="3200230" y="0"/>
                    </a:moveTo>
                    <a:cubicBezTo>
                      <a:pt x="4038183" y="1451364"/>
                      <a:pt x="4038183" y="1451364"/>
                      <a:pt x="4038183" y="1451364"/>
                    </a:cubicBezTo>
                    <a:cubicBezTo>
                      <a:pt x="4109391" y="1573370"/>
                      <a:pt x="4119563" y="1730961"/>
                      <a:pt x="4038183" y="1869489"/>
                    </a:cubicBezTo>
                    <a:cubicBezTo>
                      <a:pt x="3038742" y="3600450"/>
                      <a:pt x="3038742" y="3600450"/>
                      <a:pt x="3038742" y="3600450"/>
                    </a:cubicBezTo>
                    <a:cubicBezTo>
                      <a:pt x="1781175" y="2874768"/>
                      <a:pt x="1781175" y="2874768"/>
                      <a:pt x="1781175" y="2874768"/>
                    </a:cubicBezTo>
                    <a:lnTo>
                      <a:pt x="3200230" y="418125"/>
                    </a:lnTo>
                    <a:cubicBezTo>
                      <a:pt x="3280337" y="279597"/>
                      <a:pt x="3270165" y="122006"/>
                      <a:pt x="3200230" y="0"/>
                    </a:cubicBezTo>
                    <a:close/>
                  </a:path>
                </a:pathLst>
              </a:custGeom>
              <a:blipFill>
                <a:blip r:embed="rId1" cstate="print"/>
                <a:stretch>
                  <a:fillRect/>
                </a:stretch>
              </a:blipFill>
              <a:ln w="4763" cap="flat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" name="chenying0907 7"/>
              <p:cNvSpPr/>
              <p:nvPr/>
            </p:nvSpPr>
            <p:spPr bwMode="auto">
              <a:xfrm>
                <a:off x="2489201" y="642938"/>
                <a:ext cx="6399213" cy="1662113"/>
              </a:xfrm>
              <a:custGeom>
                <a:avLst/>
                <a:gdLst>
                  <a:gd name="T0" fmla="*/ 659 w 5033"/>
                  <a:gd name="T1" fmla="*/ 165 h 1307"/>
                  <a:gd name="T2" fmla="*/ 944 w 5033"/>
                  <a:gd name="T3" fmla="*/ 0 h 1307"/>
                  <a:gd name="T4" fmla="*/ 4088 w 5033"/>
                  <a:gd name="T5" fmla="*/ 0 h 1307"/>
                  <a:gd name="T6" fmla="*/ 4374 w 5033"/>
                  <a:gd name="T7" fmla="*/ 165 h 1307"/>
                  <a:gd name="T8" fmla="*/ 5033 w 5033"/>
                  <a:gd name="T9" fmla="*/ 1307 h 1307"/>
                  <a:gd name="T10" fmla="*/ 4748 w 5033"/>
                  <a:gd name="T11" fmla="*/ 1142 h 1307"/>
                  <a:gd name="T12" fmla="*/ 285 w 5033"/>
                  <a:gd name="T13" fmla="*/ 1142 h 1307"/>
                  <a:gd name="T14" fmla="*/ 0 w 5033"/>
                  <a:gd name="T15" fmla="*/ 1307 h 1307"/>
                  <a:gd name="T16" fmla="*/ 659 w 5033"/>
                  <a:gd name="T17" fmla="*/ 165 h 13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033" h="1307">
                    <a:moveTo>
                      <a:pt x="659" y="165"/>
                    </a:moveTo>
                    <a:cubicBezTo>
                      <a:pt x="714" y="69"/>
                      <a:pt x="818" y="0"/>
                      <a:pt x="944" y="0"/>
                    </a:cubicBezTo>
                    <a:cubicBezTo>
                      <a:pt x="4088" y="0"/>
                      <a:pt x="4088" y="0"/>
                      <a:pt x="4088" y="0"/>
                    </a:cubicBezTo>
                    <a:cubicBezTo>
                      <a:pt x="4215" y="0"/>
                      <a:pt x="4318" y="69"/>
                      <a:pt x="4374" y="165"/>
                    </a:cubicBezTo>
                    <a:cubicBezTo>
                      <a:pt x="5033" y="1307"/>
                      <a:pt x="5033" y="1307"/>
                      <a:pt x="5033" y="1307"/>
                    </a:cubicBezTo>
                    <a:cubicBezTo>
                      <a:pt x="4978" y="1211"/>
                      <a:pt x="4874" y="1142"/>
                      <a:pt x="4748" y="1142"/>
                    </a:cubicBezTo>
                    <a:cubicBezTo>
                      <a:pt x="285" y="1142"/>
                      <a:pt x="285" y="1142"/>
                      <a:pt x="285" y="1142"/>
                    </a:cubicBezTo>
                    <a:cubicBezTo>
                      <a:pt x="158" y="1142"/>
                      <a:pt x="55" y="1211"/>
                      <a:pt x="0" y="1307"/>
                    </a:cubicBezTo>
                    <a:lnTo>
                      <a:pt x="659" y="165"/>
                    </a:lnTo>
                    <a:close/>
                  </a:path>
                </a:pathLst>
              </a:custGeom>
              <a:blipFill>
                <a:blip r:embed="rId2" cstate="print"/>
                <a:stretch>
                  <a:fillRect/>
                </a:stretch>
              </a:blipFill>
              <a:ln w="4763" cap="flat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" name="chenying0907 9"/>
              <p:cNvSpPr/>
              <p:nvPr/>
            </p:nvSpPr>
            <p:spPr bwMode="auto">
              <a:xfrm>
                <a:off x="2408238" y="854076"/>
                <a:ext cx="4117975" cy="5541963"/>
              </a:xfrm>
              <a:custGeom>
                <a:avLst/>
                <a:gdLst>
                  <a:gd name="T0" fmla="*/ 64 w 3240"/>
                  <a:gd name="T1" fmla="*/ 1142 h 4359"/>
                  <a:gd name="T2" fmla="*/ 723 w 3240"/>
                  <a:gd name="T3" fmla="*/ 0 h 4359"/>
                  <a:gd name="T4" fmla="*/ 723 w 3240"/>
                  <a:gd name="T5" fmla="*/ 329 h 4359"/>
                  <a:gd name="T6" fmla="*/ 2954 w 3240"/>
                  <a:gd name="T7" fmla="*/ 4194 h 4359"/>
                  <a:gd name="T8" fmla="*/ 3240 w 3240"/>
                  <a:gd name="T9" fmla="*/ 4359 h 4359"/>
                  <a:gd name="T10" fmla="*/ 1921 w 3240"/>
                  <a:gd name="T11" fmla="*/ 4359 h 4359"/>
                  <a:gd name="T12" fmla="*/ 1635 w 3240"/>
                  <a:gd name="T13" fmla="*/ 4194 h 4359"/>
                  <a:gd name="T14" fmla="*/ 64 w 3240"/>
                  <a:gd name="T15" fmla="*/ 1471 h 4359"/>
                  <a:gd name="T16" fmla="*/ 64 w 3240"/>
                  <a:gd name="T17" fmla="*/ 1142 h 43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240" h="4359">
                    <a:moveTo>
                      <a:pt x="64" y="1142"/>
                    </a:moveTo>
                    <a:cubicBezTo>
                      <a:pt x="723" y="0"/>
                      <a:pt x="723" y="0"/>
                      <a:pt x="723" y="0"/>
                    </a:cubicBezTo>
                    <a:cubicBezTo>
                      <a:pt x="667" y="96"/>
                      <a:pt x="660" y="220"/>
                      <a:pt x="723" y="329"/>
                    </a:cubicBezTo>
                    <a:cubicBezTo>
                      <a:pt x="2954" y="4194"/>
                      <a:pt x="2954" y="4194"/>
                      <a:pt x="2954" y="4194"/>
                    </a:cubicBezTo>
                    <a:cubicBezTo>
                      <a:pt x="3018" y="4304"/>
                      <a:pt x="3129" y="4359"/>
                      <a:pt x="3240" y="4359"/>
                    </a:cubicBezTo>
                    <a:cubicBezTo>
                      <a:pt x="1921" y="4359"/>
                      <a:pt x="1921" y="4359"/>
                      <a:pt x="1921" y="4359"/>
                    </a:cubicBezTo>
                    <a:cubicBezTo>
                      <a:pt x="1810" y="4359"/>
                      <a:pt x="1699" y="4304"/>
                      <a:pt x="1635" y="4194"/>
                    </a:cubicBezTo>
                    <a:cubicBezTo>
                      <a:pt x="64" y="1471"/>
                      <a:pt x="64" y="1471"/>
                      <a:pt x="64" y="1471"/>
                    </a:cubicBezTo>
                    <a:cubicBezTo>
                      <a:pt x="0" y="1362"/>
                      <a:pt x="8" y="1238"/>
                      <a:pt x="64" y="1142"/>
                    </a:cubicBezTo>
                    <a:close/>
                  </a:path>
                </a:pathLst>
              </a:custGeom>
              <a:blipFill>
                <a:blip r:embed="rId3" cstate="print"/>
                <a:stretch>
                  <a:fillRect/>
                </a:stretch>
              </a:blipFill>
              <a:ln w="4763" cap="flat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" name="chenying0907 11"/>
              <p:cNvSpPr/>
              <p:nvPr/>
            </p:nvSpPr>
            <p:spPr bwMode="auto">
              <a:xfrm>
                <a:off x="4849813" y="3729039"/>
                <a:ext cx="3038475" cy="2667000"/>
              </a:xfrm>
              <a:custGeom>
                <a:avLst/>
                <a:gdLst>
                  <a:gd name="T0" fmla="*/ 286 w 2390"/>
                  <a:gd name="T1" fmla="*/ 1932 h 2097"/>
                  <a:gd name="T2" fmla="*/ 1401 w 2390"/>
                  <a:gd name="T3" fmla="*/ 0 h 2097"/>
                  <a:gd name="T4" fmla="*/ 2390 w 2390"/>
                  <a:gd name="T5" fmla="*/ 571 h 2097"/>
                  <a:gd name="T6" fmla="*/ 1604 w 2390"/>
                  <a:gd name="T7" fmla="*/ 1932 h 2097"/>
                  <a:gd name="T8" fmla="*/ 1319 w 2390"/>
                  <a:gd name="T9" fmla="*/ 2097 h 2097"/>
                  <a:gd name="T10" fmla="*/ 0 w 2390"/>
                  <a:gd name="T11" fmla="*/ 2097 h 2097"/>
                  <a:gd name="T12" fmla="*/ 286 w 2390"/>
                  <a:gd name="T13" fmla="*/ 1932 h 20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90" h="2097">
                    <a:moveTo>
                      <a:pt x="286" y="1932"/>
                    </a:moveTo>
                    <a:cubicBezTo>
                      <a:pt x="1401" y="0"/>
                      <a:pt x="1401" y="0"/>
                      <a:pt x="1401" y="0"/>
                    </a:cubicBezTo>
                    <a:cubicBezTo>
                      <a:pt x="2390" y="571"/>
                      <a:pt x="2390" y="571"/>
                      <a:pt x="2390" y="571"/>
                    </a:cubicBezTo>
                    <a:cubicBezTo>
                      <a:pt x="1604" y="1932"/>
                      <a:pt x="1604" y="1932"/>
                      <a:pt x="1604" y="1932"/>
                    </a:cubicBezTo>
                    <a:cubicBezTo>
                      <a:pt x="1541" y="2042"/>
                      <a:pt x="1430" y="2097"/>
                      <a:pt x="1319" y="2097"/>
                    </a:cubicBezTo>
                    <a:cubicBezTo>
                      <a:pt x="0" y="2097"/>
                      <a:pt x="0" y="2097"/>
                      <a:pt x="0" y="2097"/>
                    </a:cubicBezTo>
                    <a:cubicBezTo>
                      <a:pt x="111" y="2097"/>
                      <a:pt x="222" y="2042"/>
                      <a:pt x="286" y="1932"/>
                    </a:cubicBezTo>
                    <a:close/>
                  </a:path>
                </a:pathLst>
              </a:custGeom>
              <a:blipFill>
                <a:blip r:embed="rId1" cstate="print"/>
                <a:stretch>
                  <a:fillRect/>
                </a:stretch>
              </a:blipFill>
              <a:ln w="4763" cap="flat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96" name="chenying0907 43"/>
            <p:cNvSpPr>
              <a:spLocks noEditPoints="1"/>
            </p:cNvSpPr>
            <p:nvPr/>
          </p:nvSpPr>
          <p:spPr bwMode="auto">
            <a:xfrm>
              <a:off x="2981" y="4866"/>
              <a:ext cx="803" cy="720"/>
            </a:xfrm>
            <a:custGeom>
              <a:avLst/>
              <a:gdLst>
                <a:gd name="T0" fmla="*/ 81 w 116"/>
                <a:gd name="T1" fmla="*/ 70 h 104"/>
                <a:gd name="T2" fmla="*/ 65 w 116"/>
                <a:gd name="T3" fmla="*/ 83 h 104"/>
                <a:gd name="T4" fmla="*/ 111 w 116"/>
                <a:gd name="T5" fmla="*/ 104 h 104"/>
                <a:gd name="T6" fmla="*/ 116 w 116"/>
                <a:gd name="T7" fmla="*/ 85 h 104"/>
                <a:gd name="T8" fmla="*/ 81 w 116"/>
                <a:gd name="T9" fmla="*/ 70 h 104"/>
                <a:gd name="T10" fmla="*/ 111 w 116"/>
                <a:gd name="T11" fmla="*/ 2 h 104"/>
                <a:gd name="T12" fmla="*/ 65 w 116"/>
                <a:gd name="T13" fmla="*/ 24 h 104"/>
                <a:gd name="T14" fmla="*/ 77 w 116"/>
                <a:gd name="T15" fmla="*/ 32 h 104"/>
                <a:gd name="T16" fmla="*/ 0 w 116"/>
                <a:gd name="T17" fmla="*/ 83 h 104"/>
                <a:gd name="T18" fmla="*/ 3 w 116"/>
                <a:gd name="T19" fmla="*/ 102 h 104"/>
                <a:gd name="T20" fmla="*/ 93 w 116"/>
                <a:gd name="T21" fmla="*/ 44 h 104"/>
                <a:gd name="T22" fmla="*/ 106 w 116"/>
                <a:gd name="T23" fmla="*/ 52 h 104"/>
                <a:gd name="T24" fmla="*/ 111 w 116"/>
                <a:gd name="T25" fmla="*/ 2 h 104"/>
                <a:gd name="T26" fmla="*/ 7 w 116"/>
                <a:gd name="T27" fmla="*/ 0 h 104"/>
                <a:gd name="T28" fmla="*/ 11 w 116"/>
                <a:gd name="T29" fmla="*/ 51 h 104"/>
                <a:gd name="T30" fmla="*/ 24 w 116"/>
                <a:gd name="T31" fmla="*/ 42 h 104"/>
                <a:gd name="T32" fmla="*/ 36 w 116"/>
                <a:gd name="T33" fmla="*/ 58 h 104"/>
                <a:gd name="T34" fmla="*/ 52 w 116"/>
                <a:gd name="T35" fmla="*/ 47 h 104"/>
                <a:gd name="T36" fmla="*/ 40 w 116"/>
                <a:gd name="T37" fmla="*/ 32 h 104"/>
                <a:gd name="T38" fmla="*/ 53 w 116"/>
                <a:gd name="T39" fmla="*/ 24 h 104"/>
                <a:gd name="T40" fmla="*/ 7 w 116"/>
                <a:gd name="T41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6" h="104">
                  <a:moveTo>
                    <a:pt x="81" y="70"/>
                  </a:moveTo>
                  <a:cubicBezTo>
                    <a:pt x="76" y="75"/>
                    <a:pt x="70" y="79"/>
                    <a:pt x="65" y="83"/>
                  </a:cubicBezTo>
                  <a:cubicBezTo>
                    <a:pt x="88" y="99"/>
                    <a:pt x="110" y="104"/>
                    <a:pt x="111" y="104"/>
                  </a:cubicBezTo>
                  <a:cubicBezTo>
                    <a:pt x="116" y="85"/>
                    <a:pt x="116" y="85"/>
                    <a:pt x="116" y="85"/>
                  </a:cubicBezTo>
                  <a:cubicBezTo>
                    <a:pt x="115" y="85"/>
                    <a:pt x="100" y="81"/>
                    <a:pt x="81" y="70"/>
                  </a:cubicBezTo>
                  <a:moveTo>
                    <a:pt x="111" y="2"/>
                  </a:moveTo>
                  <a:cubicBezTo>
                    <a:pt x="65" y="24"/>
                    <a:pt x="65" y="24"/>
                    <a:pt x="65" y="24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49" y="72"/>
                    <a:pt x="0" y="83"/>
                    <a:pt x="0" y="83"/>
                  </a:cubicBezTo>
                  <a:cubicBezTo>
                    <a:pt x="3" y="102"/>
                    <a:pt x="3" y="102"/>
                    <a:pt x="3" y="102"/>
                  </a:cubicBezTo>
                  <a:cubicBezTo>
                    <a:pt x="6" y="102"/>
                    <a:pt x="60" y="90"/>
                    <a:pt x="93" y="44"/>
                  </a:cubicBezTo>
                  <a:cubicBezTo>
                    <a:pt x="106" y="52"/>
                    <a:pt x="106" y="52"/>
                    <a:pt x="106" y="52"/>
                  </a:cubicBezTo>
                  <a:cubicBezTo>
                    <a:pt x="111" y="2"/>
                    <a:pt x="111" y="2"/>
                    <a:pt x="111" y="2"/>
                  </a:cubicBezTo>
                  <a:moveTo>
                    <a:pt x="7" y="0"/>
                  </a:moveTo>
                  <a:cubicBezTo>
                    <a:pt x="11" y="51"/>
                    <a:pt x="11" y="51"/>
                    <a:pt x="11" y="51"/>
                  </a:cubicBezTo>
                  <a:cubicBezTo>
                    <a:pt x="24" y="42"/>
                    <a:pt x="24" y="42"/>
                    <a:pt x="24" y="42"/>
                  </a:cubicBezTo>
                  <a:cubicBezTo>
                    <a:pt x="28" y="48"/>
                    <a:pt x="32" y="54"/>
                    <a:pt x="36" y="58"/>
                  </a:cubicBezTo>
                  <a:cubicBezTo>
                    <a:pt x="41" y="55"/>
                    <a:pt x="47" y="51"/>
                    <a:pt x="52" y="47"/>
                  </a:cubicBezTo>
                  <a:cubicBezTo>
                    <a:pt x="48" y="42"/>
                    <a:pt x="44" y="37"/>
                    <a:pt x="40" y="32"/>
                  </a:cubicBezTo>
                  <a:cubicBezTo>
                    <a:pt x="53" y="24"/>
                    <a:pt x="53" y="24"/>
                    <a:pt x="53" y="24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7" name="chenying0907 45"/>
            <p:cNvSpPr>
              <a:spLocks noEditPoints="1"/>
            </p:cNvSpPr>
            <p:nvPr/>
          </p:nvSpPr>
          <p:spPr bwMode="auto">
            <a:xfrm>
              <a:off x="4095" y="3174"/>
              <a:ext cx="1515" cy="778"/>
            </a:xfrm>
            <a:custGeom>
              <a:avLst/>
              <a:gdLst>
                <a:gd name="T0" fmla="*/ 29 w 219"/>
                <a:gd name="T1" fmla="*/ 43 h 112"/>
                <a:gd name="T2" fmla="*/ 19 w 219"/>
                <a:gd name="T3" fmla="*/ 54 h 112"/>
                <a:gd name="T4" fmla="*/ 23 w 219"/>
                <a:gd name="T5" fmla="*/ 62 h 112"/>
                <a:gd name="T6" fmla="*/ 4 w 219"/>
                <a:gd name="T7" fmla="*/ 91 h 112"/>
                <a:gd name="T8" fmla="*/ 6 w 219"/>
                <a:gd name="T9" fmla="*/ 92 h 112"/>
                <a:gd name="T10" fmla="*/ 18 w 219"/>
                <a:gd name="T11" fmla="*/ 81 h 112"/>
                <a:gd name="T12" fmla="*/ 12 w 219"/>
                <a:gd name="T13" fmla="*/ 112 h 112"/>
                <a:gd name="T14" fmla="*/ 22 w 219"/>
                <a:gd name="T15" fmla="*/ 112 h 112"/>
                <a:gd name="T16" fmla="*/ 29 w 219"/>
                <a:gd name="T17" fmla="*/ 99 h 112"/>
                <a:gd name="T18" fmla="*/ 36 w 219"/>
                <a:gd name="T19" fmla="*/ 112 h 112"/>
                <a:gd name="T20" fmla="*/ 46 w 219"/>
                <a:gd name="T21" fmla="*/ 112 h 112"/>
                <a:gd name="T22" fmla="*/ 41 w 219"/>
                <a:gd name="T23" fmla="*/ 81 h 112"/>
                <a:gd name="T24" fmla="*/ 52 w 219"/>
                <a:gd name="T25" fmla="*/ 92 h 112"/>
                <a:gd name="T26" fmla="*/ 55 w 219"/>
                <a:gd name="T27" fmla="*/ 91 h 112"/>
                <a:gd name="T28" fmla="*/ 36 w 219"/>
                <a:gd name="T29" fmla="*/ 62 h 112"/>
                <a:gd name="T30" fmla="*/ 40 w 219"/>
                <a:gd name="T31" fmla="*/ 54 h 112"/>
                <a:gd name="T32" fmla="*/ 29 w 219"/>
                <a:gd name="T33" fmla="*/ 43 h 112"/>
                <a:gd name="T34" fmla="*/ 189 w 219"/>
                <a:gd name="T35" fmla="*/ 43 h 112"/>
                <a:gd name="T36" fmla="*/ 179 w 219"/>
                <a:gd name="T37" fmla="*/ 54 h 112"/>
                <a:gd name="T38" fmla="*/ 183 w 219"/>
                <a:gd name="T39" fmla="*/ 62 h 112"/>
                <a:gd name="T40" fmla="*/ 164 w 219"/>
                <a:gd name="T41" fmla="*/ 91 h 112"/>
                <a:gd name="T42" fmla="*/ 166 w 219"/>
                <a:gd name="T43" fmla="*/ 92 h 112"/>
                <a:gd name="T44" fmla="*/ 178 w 219"/>
                <a:gd name="T45" fmla="*/ 81 h 112"/>
                <a:gd name="T46" fmla="*/ 172 w 219"/>
                <a:gd name="T47" fmla="*/ 112 h 112"/>
                <a:gd name="T48" fmla="*/ 182 w 219"/>
                <a:gd name="T49" fmla="*/ 112 h 112"/>
                <a:gd name="T50" fmla="*/ 189 w 219"/>
                <a:gd name="T51" fmla="*/ 99 h 112"/>
                <a:gd name="T52" fmla="*/ 197 w 219"/>
                <a:gd name="T53" fmla="*/ 112 h 112"/>
                <a:gd name="T54" fmla="*/ 206 w 219"/>
                <a:gd name="T55" fmla="*/ 112 h 112"/>
                <a:gd name="T56" fmla="*/ 201 w 219"/>
                <a:gd name="T57" fmla="*/ 81 h 112"/>
                <a:gd name="T58" fmla="*/ 213 w 219"/>
                <a:gd name="T59" fmla="*/ 92 h 112"/>
                <a:gd name="T60" fmla="*/ 215 w 219"/>
                <a:gd name="T61" fmla="*/ 91 h 112"/>
                <a:gd name="T62" fmla="*/ 196 w 219"/>
                <a:gd name="T63" fmla="*/ 62 h 112"/>
                <a:gd name="T64" fmla="*/ 200 w 219"/>
                <a:gd name="T65" fmla="*/ 54 h 112"/>
                <a:gd name="T66" fmla="*/ 189 w 219"/>
                <a:gd name="T67" fmla="*/ 43 h 112"/>
                <a:gd name="T68" fmla="*/ 111 w 219"/>
                <a:gd name="T69" fmla="*/ 0 h 112"/>
                <a:gd name="T70" fmla="*/ 94 w 219"/>
                <a:gd name="T71" fmla="*/ 17 h 112"/>
                <a:gd name="T72" fmla="*/ 100 w 219"/>
                <a:gd name="T73" fmla="*/ 31 h 112"/>
                <a:gd name="T74" fmla="*/ 70 w 219"/>
                <a:gd name="T75" fmla="*/ 78 h 112"/>
                <a:gd name="T76" fmla="*/ 73 w 219"/>
                <a:gd name="T77" fmla="*/ 80 h 112"/>
                <a:gd name="T78" fmla="*/ 92 w 219"/>
                <a:gd name="T79" fmla="*/ 62 h 112"/>
                <a:gd name="T80" fmla="*/ 84 w 219"/>
                <a:gd name="T81" fmla="*/ 112 h 112"/>
                <a:gd name="T82" fmla="*/ 99 w 219"/>
                <a:gd name="T83" fmla="*/ 112 h 112"/>
                <a:gd name="T84" fmla="*/ 111 w 219"/>
                <a:gd name="T85" fmla="*/ 91 h 112"/>
                <a:gd name="T86" fmla="*/ 123 w 219"/>
                <a:gd name="T87" fmla="*/ 112 h 112"/>
                <a:gd name="T88" fmla="*/ 139 w 219"/>
                <a:gd name="T89" fmla="*/ 112 h 112"/>
                <a:gd name="T90" fmla="*/ 130 w 219"/>
                <a:gd name="T91" fmla="*/ 62 h 112"/>
                <a:gd name="T92" fmla="*/ 149 w 219"/>
                <a:gd name="T93" fmla="*/ 80 h 112"/>
                <a:gd name="T94" fmla="*/ 153 w 219"/>
                <a:gd name="T95" fmla="*/ 78 h 112"/>
                <a:gd name="T96" fmla="*/ 122 w 219"/>
                <a:gd name="T97" fmla="*/ 31 h 112"/>
                <a:gd name="T98" fmla="*/ 128 w 219"/>
                <a:gd name="T99" fmla="*/ 17 h 112"/>
                <a:gd name="T100" fmla="*/ 111 w 219"/>
                <a:gd name="T10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19" h="112">
                  <a:moveTo>
                    <a:pt x="29" y="43"/>
                  </a:moveTo>
                  <a:cubicBezTo>
                    <a:pt x="23" y="43"/>
                    <a:pt x="19" y="48"/>
                    <a:pt x="19" y="54"/>
                  </a:cubicBezTo>
                  <a:cubicBezTo>
                    <a:pt x="19" y="57"/>
                    <a:pt x="20" y="60"/>
                    <a:pt x="23" y="62"/>
                  </a:cubicBezTo>
                  <a:cubicBezTo>
                    <a:pt x="12" y="66"/>
                    <a:pt x="0" y="87"/>
                    <a:pt x="4" y="91"/>
                  </a:cubicBezTo>
                  <a:cubicBezTo>
                    <a:pt x="4" y="92"/>
                    <a:pt x="5" y="92"/>
                    <a:pt x="6" y="92"/>
                  </a:cubicBezTo>
                  <a:cubicBezTo>
                    <a:pt x="9" y="92"/>
                    <a:pt x="14" y="87"/>
                    <a:pt x="18" y="81"/>
                  </a:cubicBezTo>
                  <a:cubicBezTo>
                    <a:pt x="15" y="91"/>
                    <a:pt x="13" y="102"/>
                    <a:pt x="12" y="112"/>
                  </a:cubicBezTo>
                  <a:cubicBezTo>
                    <a:pt x="22" y="112"/>
                    <a:pt x="22" y="112"/>
                    <a:pt x="22" y="112"/>
                  </a:cubicBezTo>
                  <a:cubicBezTo>
                    <a:pt x="22" y="106"/>
                    <a:pt x="25" y="99"/>
                    <a:pt x="29" y="99"/>
                  </a:cubicBezTo>
                  <a:cubicBezTo>
                    <a:pt x="33" y="99"/>
                    <a:pt x="36" y="106"/>
                    <a:pt x="36" y="112"/>
                  </a:cubicBezTo>
                  <a:cubicBezTo>
                    <a:pt x="46" y="112"/>
                    <a:pt x="46" y="112"/>
                    <a:pt x="46" y="112"/>
                  </a:cubicBezTo>
                  <a:cubicBezTo>
                    <a:pt x="45" y="102"/>
                    <a:pt x="43" y="91"/>
                    <a:pt x="41" y="81"/>
                  </a:cubicBezTo>
                  <a:cubicBezTo>
                    <a:pt x="44" y="87"/>
                    <a:pt x="49" y="92"/>
                    <a:pt x="52" y="92"/>
                  </a:cubicBezTo>
                  <a:cubicBezTo>
                    <a:pt x="53" y="92"/>
                    <a:pt x="54" y="92"/>
                    <a:pt x="55" y="91"/>
                  </a:cubicBezTo>
                  <a:cubicBezTo>
                    <a:pt x="59" y="87"/>
                    <a:pt x="47" y="66"/>
                    <a:pt x="36" y="62"/>
                  </a:cubicBezTo>
                  <a:cubicBezTo>
                    <a:pt x="38" y="60"/>
                    <a:pt x="40" y="57"/>
                    <a:pt x="40" y="54"/>
                  </a:cubicBezTo>
                  <a:cubicBezTo>
                    <a:pt x="40" y="48"/>
                    <a:pt x="35" y="43"/>
                    <a:pt x="29" y="43"/>
                  </a:cubicBezTo>
                  <a:moveTo>
                    <a:pt x="189" y="43"/>
                  </a:moveTo>
                  <a:cubicBezTo>
                    <a:pt x="184" y="43"/>
                    <a:pt x="179" y="48"/>
                    <a:pt x="179" y="54"/>
                  </a:cubicBezTo>
                  <a:cubicBezTo>
                    <a:pt x="179" y="57"/>
                    <a:pt x="180" y="60"/>
                    <a:pt x="183" y="62"/>
                  </a:cubicBezTo>
                  <a:cubicBezTo>
                    <a:pt x="172" y="66"/>
                    <a:pt x="160" y="87"/>
                    <a:pt x="164" y="91"/>
                  </a:cubicBezTo>
                  <a:cubicBezTo>
                    <a:pt x="165" y="92"/>
                    <a:pt x="165" y="92"/>
                    <a:pt x="166" y="92"/>
                  </a:cubicBezTo>
                  <a:cubicBezTo>
                    <a:pt x="170" y="92"/>
                    <a:pt x="174" y="87"/>
                    <a:pt x="178" y="81"/>
                  </a:cubicBezTo>
                  <a:cubicBezTo>
                    <a:pt x="175" y="91"/>
                    <a:pt x="173" y="102"/>
                    <a:pt x="172" y="112"/>
                  </a:cubicBezTo>
                  <a:cubicBezTo>
                    <a:pt x="182" y="112"/>
                    <a:pt x="182" y="112"/>
                    <a:pt x="182" y="112"/>
                  </a:cubicBezTo>
                  <a:cubicBezTo>
                    <a:pt x="182" y="106"/>
                    <a:pt x="186" y="99"/>
                    <a:pt x="189" y="99"/>
                  </a:cubicBezTo>
                  <a:cubicBezTo>
                    <a:pt x="193" y="99"/>
                    <a:pt x="196" y="106"/>
                    <a:pt x="197" y="112"/>
                  </a:cubicBezTo>
                  <a:cubicBezTo>
                    <a:pt x="206" y="112"/>
                    <a:pt x="206" y="112"/>
                    <a:pt x="206" y="112"/>
                  </a:cubicBezTo>
                  <a:cubicBezTo>
                    <a:pt x="205" y="102"/>
                    <a:pt x="203" y="91"/>
                    <a:pt x="201" y="81"/>
                  </a:cubicBezTo>
                  <a:cubicBezTo>
                    <a:pt x="205" y="87"/>
                    <a:pt x="209" y="92"/>
                    <a:pt x="213" y="92"/>
                  </a:cubicBezTo>
                  <a:cubicBezTo>
                    <a:pt x="213" y="92"/>
                    <a:pt x="214" y="92"/>
                    <a:pt x="215" y="91"/>
                  </a:cubicBezTo>
                  <a:cubicBezTo>
                    <a:pt x="219" y="87"/>
                    <a:pt x="207" y="66"/>
                    <a:pt x="196" y="62"/>
                  </a:cubicBezTo>
                  <a:cubicBezTo>
                    <a:pt x="198" y="60"/>
                    <a:pt x="200" y="57"/>
                    <a:pt x="200" y="54"/>
                  </a:cubicBezTo>
                  <a:cubicBezTo>
                    <a:pt x="200" y="48"/>
                    <a:pt x="195" y="43"/>
                    <a:pt x="189" y="43"/>
                  </a:cubicBezTo>
                  <a:moveTo>
                    <a:pt x="111" y="0"/>
                  </a:moveTo>
                  <a:cubicBezTo>
                    <a:pt x="102" y="0"/>
                    <a:pt x="94" y="8"/>
                    <a:pt x="94" y="17"/>
                  </a:cubicBezTo>
                  <a:cubicBezTo>
                    <a:pt x="94" y="23"/>
                    <a:pt x="96" y="28"/>
                    <a:pt x="100" y="31"/>
                  </a:cubicBezTo>
                  <a:cubicBezTo>
                    <a:pt x="83" y="37"/>
                    <a:pt x="63" y="72"/>
                    <a:pt x="70" y="78"/>
                  </a:cubicBezTo>
                  <a:cubicBezTo>
                    <a:pt x="71" y="79"/>
                    <a:pt x="72" y="80"/>
                    <a:pt x="73" y="80"/>
                  </a:cubicBezTo>
                  <a:cubicBezTo>
                    <a:pt x="79" y="80"/>
                    <a:pt x="86" y="71"/>
                    <a:pt x="92" y="62"/>
                  </a:cubicBezTo>
                  <a:cubicBezTo>
                    <a:pt x="88" y="78"/>
                    <a:pt x="85" y="96"/>
                    <a:pt x="84" y="112"/>
                  </a:cubicBezTo>
                  <a:cubicBezTo>
                    <a:pt x="99" y="112"/>
                    <a:pt x="99" y="112"/>
                    <a:pt x="99" y="112"/>
                  </a:cubicBezTo>
                  <a:cubicBezTo>
                    <a:pt x="100" y="103"/>
                    <a:pt x="105" y="91"/>
                    <a:pt x="111" y="91"/>
                  </a:cubicBezTo>
                  <a:cubicBezTo>
                    <a:pt x="117" y="91"/>
                    <a:pt x="123" y="103"/>
                    <a:pt x="123" y="112"/>
                  </a:cubicBezTo>
                  <a:cubicBezTo>
                    <a:pt x="139" y="112"/>
                    <a:pt x="139" y="112"/>
                    <a:pt x="139" y="112"/>
                  </a:cubicBezTo>
                  <a:cubicBezTo>
                    <a:pt x="137" y="96"/>
                    <a:pt x="134" y="78"/>
                    <a:pt x="130" y="62"/>
                  </a:cubicBezTo>
                  <a:cubicBezTo>
                    <a:pt x="136" y="71"/>
                    <a:pt x="143" y="80"/>
                    <a:pt x="149" y="80"/>
                  </a:cubicBezTo>
                  <a:cubicBezTo>
                    <a:pt x="150" y="80"/>
                    <a:pt x="152" y="79"/>
                    <a:pt x="153" y="78"/>
                  </a:cubicBezTo>
                  <a:cubicBezTo>
                    <a:pt x="159" y="72"/>
                    <a:pt x="140" y="37"/>
                    <a:pt x="122" y="31"/>
                  </a:cubicBezTo>
                  <a:cubicBezTo>
                    <a:pt x="126" y="28"/>
                    <a:pt x="128" y="23"/>
                    <a:pt x="128" y="17"/>
                  </a:cubicBezTo>
                  <a:cubicBezTo>
                    <a:pt x="128" y="8"/>
                    <a:pt x="121" y="0"/>
                    <a:pt x="111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8" name="chenying0907 46"/>
            <p:cNvSpPr>
              <a:spLocks noEditPoints="1"/>
            </p:cNvSpPr>
            <p:nvPr/>
          </p:nvSpPr>
          <p:spPr bwMode="auto">
            <a:xfrm>
              <a:off x="7500" y="4693"/>
              <a:ext cx="1068" cy="1065"/>
            </a:xfrm>
            <a:custGeom>
              <a:avLst/>
              <a:gdLst>
                <a:gd name="T0" fmla="*/ 69 w 154"/>
                <a:gd name="T1" fmla="*/ 142 h 154"/>
                <a:gd name="T2" fmla="*/ 85 w 154"/>
                <a:gd name="T3" fmla="*/ 142 h 154"/>
                <a:gd name="T4" fmla="*/ 23 w 154"/>
                <a:gd name="T5" fmla="*/ 131 h 154"/>
                <a:gd name="T6" fmla="*/ 25 w 154"/>
                <a:gd name="T7" fmla="*/ 117 h 154"/>
                <a:gd name="T8" fmla="*/ 117 w 154"/>
                <a:gd name="T9" fmla="*/ 129 h 154"/>
                <a:gd name="T10" fmla="*/ 128 w 154"/>
                <a:gd name="T11" fmla="*/ 117 h 154"/>
                <a:gd name="T12" fmla="*/ 0 w 154"/>
                <a:gd name="T13" fmla="*/ 77 h 154"/>
                <a:gd name="T14" fmla="*/ 12 w 154"/>
                <a:gd name="T15" fmla="*/ 69 h 154"/>
                <a:gd name="T16" fmla="*/ 142 w 154"/>
                <a:gd name="T17" fmla="*/ 85 h 154"/>
                <a:gd name="T18" fmla="*/ 142 w 154"/>
                <a:gd name="T19" fmla="*/ 69 h 154"/>
                <a:gd name="T20" fmla="*/ 73 w 154"/>
                <a:gd name="T21" fmla="*/ 34 h 154"/>
                <a:gd name="T22" fmla="*/ 56 w 154"/>
                <a:gd name="T23" fmla="*/ 57 h 154"/>
                <a:gd name="T24" fmla="*/ 69 w 154"/>
                <a:gd name="T25" fmla="*/ 76 h 154"/>
                <a:gd name="T26" fmla="*/ 81 w 154"/>
                <a:gd name="T27" fmla="*/ 92 h 154"/>
                <a:gd name="T28" fmla="*/ 81 w 154"/>
                <a:gd name="T29" fmla="*/ 95 h 154"/>
                <a:gd name="T30" fmla="*/ 71 w 154"/>
                <a:gd name="T31" fmla="*/ 91 h 154"/>
                <a:gd name="T32" fmla="*/ 71 w 154"/>
                <a:gd name="T33" fmla="*/ 86 h 154"/>
                <a:gd name="T34" fmla="*/ 72 w 154"/>
                <a:gd name="T35" fmla="*/ 82 h 154"/>
                <a:gd name="T36" fmla="*/ 56 w 154"/>
                <a:gd name="T37" fmla="*/ 84 h 154"/>
                <a:gd name="T38" fmla="*/ 56 w 154"/>
                <a:gd name="T39" fmla="*/ 90 h 154"/>
                <a:gd name="T40" fmla="*/ 60 w 154"/>
                <a:gd name="T41" fmla="*/ 104 h 154"/>
                <a:gd name="T42" fmla="*/ 73 w 154"/>
                <a:gd name="T43" fmla="*/ 118 h 154"/>
                <a:gd name="T44" fmla="*/ 80 w 154"/>
                <a:gd name="T45" fmla="*/ 108 h 154"/>
                <a:gd name="T46" fmla="*/ 98 w 154"/>
                <a:gd name="T47" fmla="*/ 93 h 154"/>
                <a:gd name="T48" fmla="*/ 85 w 154"/>
                <a:gd name="T49" fmla="*/ 74 h 154"/>
                <a:gd name="T50" fmla="*/ 73 w 154"/>
                <a:gd name="T51" fmla="*/ 57 h 154"/>
                <a:gd name="T52" fmla="*/ 81 w 154"/>
                <a:gd name="T53" fmla="*/ 51 h 154"/>
                <a:gd name="T54" fmla="*/ 82 w 154"/>
                <a:gd name="T55" fmla="*/ 68 h 154"/>
                <a:gd name="T56" fmla="*/ 98 w 154"/>
                <a:gd name="T57" fmla="*/ 66 h 154"/>
                <a:gd name="T58" fmla="*/ 98 w 154"/>
                <a:gd name="T59" fmla="*/ 60 h 154"/>
                <a:gd name="T60" fmla="*/ 93 w 154"/>
                <a:gd name="T61" fmla="*/ 46 h 154"/>
                <a:gd name="T62" fmla="*/ 80 w 154"/>
                <a:gd name="T63" fmla="*/ 34 h 154"/>
                <a:gd name="T64" fmla="*/ 25 w 154"/>
                <a:gd name="T65" fmla="*/ 37 h 154"/>
                <a:gd name="T66" fmla="*/ 23 w 154"/>
                <a:gd name="T67" fmla="*/ 23 h 154"/>
                <a:gd name="T68" fmla="*/ 117 w 154"/>
                <a:gd name="T69" fmla="*/ 26 h 154"/>
                <a:gd name="T70" fmla="*/ 131 w 154"/>
                <a:gd name="T71" fmla="*/ 23 h 154"/>
                <a:gd name="T72" fmla="*/ 31 w 154"/>
                <a:gd name="T73" fmla="*/ 77 h 154"/>
                <a:gd name="T74" fmla="*/ 123 w 154"/>
                <a:gd name="T75" fmla="*/ 77 h 154"/>
                <a:gd name="T76" fmla="*/ 77 w 154"/>
                <a:gd name="T77" fmla="*/ 17 h 154"/>
                <a:gd name="T78" fmla="*/ 77 w 154"/>
                <a:gd name="T79" fmla="*/ 137 h 154"/>
                <a:gd name="T80" fmla="*/ 77 w 154"/>
                <a:gd name="T81" fmla="*/ 17 h 154"/>
                <a:gd name="T82" fmla="*/ 69 w 154"/>
                <a:gd name="T83" fmla="*/ 12 h 154"/>
                <a:gd name="T84" fmla="*/ 77 w 154"/>
                <a:gd name="T85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54" h="154">
                  <a:moveTo>
                    <a:pt x="85" y="142"/>
                  </a:moveTo>
                  <a:cubicBezTo>
                    <a:pt x="69" y="142"/>
                    <a:pt x="69" y="142"/>
                    <a:pt x="69" y="142"/>
                  </a:cubicBezTo>
                  <a:cubicBezTo>
                    <a:pt x="77" y="154"/>
                    <a:pt x="77" y="154"/>
                    <a:pt x="77" y="154"/>
                  </a:cubicBezTo>
                  <a:cubicBezTo>
                    <a:pt x="85" y="142"/>
                    <a:pt x="85" y="142"/>
                    <a:pt x="85" y="142"/>
                  </a:cubicBezTo>
                  <a:moveTo>
                    <a:pt x="25" y="117"/>
                  </a:moveTo>
                  <a:cubicBezTo>
                    <a:pt x="23" y="131"/>
                    <a:pt x="23" y="131"/>
                    <a:pt x="23" y="131"/>
                  </a:cubicBezTo>
                  <a:cubicBezTo>
                    <a:pt x="37" y="129"/>
                    <a:pt x="37" y="129"/>
                    <a:pt x="37" y="129"/>
                  </a:cubicBezTo>
                  <a:cubicBezTo>
                    <a:pt x="25" y="117"/>
                    <a:pt x="25" y="117"/>
                    <a:pt x="25" y="117"/>
                  </a:cubicBezTo>
                  <a:moveTo>
                    <a:pt x="128" y="117"/>
                  </a:moveTo>
                  <a:cubicBezTo>
                    <a:pt x="117" y="129"/>
                    <a:pt x="117" y="129"/>
                    <a:pt x="117" y="129"/>
                  </a:cubicBezTo>
                  <a:cubicBezTo>
                    <a:pt x="131" y="131"/>
                    <a:pt x="131" y="131"/>
                    <a:pt x="131" y="131"/>
                  </a:cubicBezTo>
                  <a:cubicBezTo>
                    <a:pt x="128" y="117"/>
                    <a:pt x="128" y="117"/>
                    <a:pt x="128" y="117"/>
                  </a:cubicBezTo>
                  <a:moveTo>
                    <a:pt x="12" y="69"/>
                  </a:moveTo>
                  <a:cubicBezTo>
                    <a:pt x="0" y="77"/>
                    <a:pt x="0" y="77"/>
                    <a:pt x="0" y="77"/>
                  </a:cubicBezTo>
                  <a:cubicBezTo>
                    <a:pt x="12" y="85"/>
                    <a:pt x="12" y="85"/>
                    <a:pt x="12" y="85"/>
                  </a:cubicBezTo>
                  <a:cubicBezTo>
                    <a:pt x="12" y="69"/>
                    <a:pt x="12" y="69"/>
                    <a:pt x="12" y="69"/>
                  </a:cubicBezTo>
                  <a:moveTo>
                    <a:pt x="142" y="69"/>
                  </a:moveTo>
                  <a:cubicBezTo>
                    <a:pt x="142" y="85"/>
                    <a:pt x="142" y="85"/>
                    <a:pt x="142" y="85"/>
                  </a:cubicBezTo>
                  <a:cubicBezTo>
                    <a:pt x="154" y="77"/>
                    <a:pt x="154" y="77"/>
                    <a:pt x="154" y="77"/>
                  </a:cubicBezTo>
                  <a:cubicBezTo>
                    <a:pt x="142" y="69"/>
                    <a:pt x="142" y="69"/>
                    <a:pt x="142" y="69"/>
                  </a:cubicBezTo>
                  <a:moveTo>
                    <a:pt x="80" y="34"/>
                  </a:moveTo>
                  <a:cubicBezTo>
                    <a:pt x="73" y="34"/>
                    <a:pt x="73" y="34"/>
                    <a:pt x="73" y="34"/>
                  </a:cubicBezTo>
                  <a:cubicBezTo>
                    <a:pt x="73" y="42"/>
                    <a:pt x="73" y="42"/>
                    <a:pt x="73" y="42"/>
                  </a:cubicBezTo>
                  <a:cubicBezTo>
                    <a:pt x="62" y="43"/>
                    <a:pt x="56" y="48"/>
                    <a:pt x="56" y="57"/>
                  </a:cubicBezTo>
                  <a:cubicBezTo>
                    <a:pt x="56" y="61"/>
                    <a:pt x="58" y="66"/>
                    <a:pt x="63" y="71"/>
                  </a:cubicBezTo>
                  <a:cubicBezTo>
                    <a:pt x="65" y="72"/>
                    <a:pt x="67" y="74"/>
                    <a:pt x="69" y="76"/>
                  </a:cubicBezTo>
                  <a:cubicBezTo>
                    <a:pt x="71" y="78"/>
                    <a:pt x="73" y="80"/>
                    <a:pt x="75" y="81"/>
                  </a:cubicBezTo>
                  <a:cubicBezTo>
                    <a:pt x="79" y="85"/>
                    <a:pt x="81" y="89"/>
                    <a:pt x="81" y="92"/>
                  </a:cubicBezTo>
                  <a:cubicBezTo>
                    <a:pt x="81" y="92"/>
                    <a:pt x="81" y="93"/>
                    <a:pt x="81" y="93"/>
                  </a:cubicBezTo>
                  <a:cubicBezTo>
                    <a:pt x="81" y="94"/>
                    <a:pt x="81" y="95"/>
                    <a:pt x="81" y="95"/>
                  </a:cubicBezTo>
                  <a:cubicBezTo>
                    <a:pt x="81" y="98"/>
                    <a:pt x="80" y="100"/>
                    <a:pt x="76" y="100"/>
                  </a:cubicBezTo>
                  <a:cubicBezTo>
                    <a:pt x="73" y="100"/>
                    <a:pt x="71" y="97"/>
                    <a:pt x="71" y="91"/>
                  </a:cubicBezTo>
                  <a:cubicBezTo>
                    <a:pt x="71" y="90"/>
                    <a:pt x="71" y="90"/>
                    <a:pt x="71" y="89"/>
                  </a:cubicBezTo>
                  <a:cubicBezTo>
                    <a:pt x="71" y="88"/>
                    <a:pt x="71" y="87"/>
                    <a:pt x="71" y="86"/>
                  </a:cubicBezTo>
                  <a:cubicBezTo>
                    <a:pt x="71" y="85"/>
                    <a:pt x="72" y="84"/>
                    <a:pt x="72" y="84"/>
                  </a:cubicBezTo>
                  <a:cubicBezTo>
                    <a:pt x="72" y="83"/>
                    <a:pt x="72" y="82"/>
                    <a:pt x="72" y="82"/>
                  </a:cubicBezTo>
                  <a:cubicBezTo>
                    <a:pt x="56" y="82"/>
                    <a:pt x="56" y="82"/>
                    <a:pt x="56" y="82"/>
                  </a:cubicBezTo>
                  <a:cubicBezTo>
                    <a:pt x="56" y="83"/>
                    <a:pt x="56" y="83"/>
                    <a:pt x="56" y="84"/>
                  </a:cubicBezTo>
                  <a:cubicBezTo>
                    <a:pt x="56" y="85"/>
                    <a:pt x="56" y="86"/>
                    <a:pt x="56" y="87"/>
                  </a:cubicBezTo>
                  <a:cubicBezTo>
                    <a:pt x="56" y="88"/>
                    <a:pt x="56" y="89"/>
                    <a:pt x="56" y="90"/>
                  </a:cubicBezTo>
                  <a:cubicBezTo>
                    <a:pt x="56" y="91"/>
                    <a:pt x="56" y="92"/>
                    <a:pt x="56" y="92"/>
                  </a:cubicBezTo>
                  <a:cubicBezTo>
                    <a:pt x="56" y="98"/>
                    <a:pt x="57" y="102"/>
                    <a:pt x="60" y="104"/>
                  </a:cubicBezTo>
                  <a:cubicBezTo>
                    <a:pt x="63" y="106"/>
                    <a:pt x="67" y="108"/>
                    <a:pt x="73" y="108"/>
                  </a:cubicBezTo>
                  <a:cubicBezTo>
                    <a:pt x="73" y="118"/>
                    <a:pt x="73" y="118"/>
                    <a:pt x="73" y="118"/>
                  </a:cubicBezTo>
                  <a:cubicBezTo>
                    <a:pt x="80" y="118"/>
                    <a:pt x="80" y="118"/>
                    <a:pt x="80" y="118"/>
                  </a:cubicBezTo>
                  <a:cubicBezTo>
                    <a:pt x="80" y="108"/>
                    <a:pt x="80" y="108"/>
                    <a:pt x="80" y="108"/>
                  </a:cubicBezTo>
                  <a:cubicBezTo>
                    <a:pt x="86" y="108"/>
                    <a:pt x="90" y="106"/>
                    <a:pt x="93" y="104"/>
                  </a:cubicBezTo>
                  <a:cubicBezTo>
                    <a:pt x="96" y="102"/>
                    <a:pt x="98" y="98"/>
                    <a:pt x="98" y="93"/>
                  </a:cubicBezTo>
                  <a:cubicBezTo>
                    <a:pt x="98" y="88"/>
                    <a:pt x="96" y="84"/>
                    <a:pt x="91" y="79"/>
                  </a:cubicBezTo>
                  <a:cubicBezTo>
                    <a:pt x="89" y="77"/>
                    <a:pt x="87" y="76"/>
                    <a:pt x="85" y="74"/>
                  </a:cubicBezTo>
                  <a:cubicBezTo>
                    <a:pt x="83" y="72"/>
                    <a:pt x="81" y="70"/>
                    <a:pt x="79" y="68"/>
                  </a:cubicBezTo>
                  <a:cubicBezTo>
                    <a:pt x="75" y="64"/>
                    <a:pt x="73" y="61"/>
                    <a:pt x="73" y="57"/>
                  </a:cubicBezTo>
                  <a:cubicBezTo>
                    <a:pt x="73" y="52"/>
                    <a:pt x="74" y="50"/>
                    <a:pt x="78" y="50"/>
                  </a:cubicBezTo>
                  <a:cubicBezTo>
                    <a:pt x="79" y="50"/>
                    <a:pt x="80" y="50"/>
                    <a:pt x="81" y="51"/>
                  </a:cubicBezTo>
                  <a:cubicBezTo>
                    <a:pt x="82" y="52"/>
                    <a:pt x="82" y="54"/>
                    <a:pt x="82" y="55"/>
                  </a:cubicBezTo>
                  <a:cubicBezTo>
                    <a:pt x="82" y="68"/>
                    <a:pt x="82" y="68"/>
                    <a:pt x="82" y="68"/>
                  </a:cubicBezTo>
                  <a:cubicBezTo>
                    <a:pt x="98" y="68"/>
                    <a:pt x="98" y="68"/>
                    <a:pt x="98" y="68"/>
                  </a:cubicBezTo>
                  <a:cubicBezTo>
                    <a:pt x="98" y="67"/>
                    <a:pt x="98" y="67"/>
                    <a:pt x="98" y="66"/>
                  </a:cubicBezTo>
                  <a:cubicBezTo>
                    <a:pt x="98" y="65"/>
                    <a:pt x="98" y="64"/>
                    <a:pt x="98" y="63"/>
                  </a:cubicBezTo>
                  <a:cubicBezTo>
                    <a:pt x="98" y="62"/>
                    <a:pt x="98" y="61"/>
                    <a:pt x="98" y="60"/>
                  </a:cubicBezTo>
                  <a:cubicBezTo>
                    <a:pt x="98" y="59"/>
                    <a:pt x="98" y="58"/>
                    <a:pt x="98" y="58"/>
                  </a:cubicBezTo>
                  <a:cubicBezTo>
                    <a:pt x="98" y="52"/>
                    <a:pt x="97" y="48"/>
                    <a:pt x="93" y="46"/>
                  </a:cubicBezTo>
                  <a:cubicBezTo>
                    <a:pt x="91" y="44"/>
                    <a:pt x="86" y="42"/>
                    <a:pt x="80" y="42"/>
                  </a:cubicBezTo>
                  <a:cubicBezTo>
                    <a:pt x="80" y="34"/>
                    <a:pt x="80" y="34"/>
                    <a:pt x="80" y="34"/>
                  </a:cubicBezTo>
                  <a:moveTo>
                    <a:pt x="23" y="23"/>
                  </a:moveTo>
                  <a:cubicBezTo>
                    <a:pt x="25" y="37"/>
                    <a:pt x="25" y="37"/>
                    <a:pt x="25" y="37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23" y="23"/>
                    <a:pt x="23" y="23"/>
                    <a:pt x="23" y="23"/>
                  </a:cubicBezTo>
                  <a:moveTo>
                    <a:pt x="131" y="23"/>
                  </a:moveTo>
                  <a:cubicBezTo>
                    <a:pt x="117" y="26"/>
                    <a:pt x="117" y="26"/>
                    <a:pt x="117" y="26"/>
                  </a:cubicBezTo>
                  <a:cubicBezTo>
                    <a:pt x="128" y="37"/>
                    <a:pt x="128" y="37"/>
                    <a:pt x="128" y="37"/>
                  </a:cubicBezTo>
                  <a:cubicBezTo>
                    <a:pt x="131" y="23"/>
                    <a:pt x="131" y="23"/>
                    <a:pt x="131" y="23"/>
                  </a:cubicBezTo>
                  <a:moveTo>
                    <a:pt x="77" y="123"/>
                  </a:moveTo>
                  <a:cubicBezTo>
                    <a:pt x="51" y="123"/>
                    <a:pt x="31" y="103"/>
                    <a:pt x="31" y="77"/>
                  </a:cubicBezTo>
                  <a:cubicBezTo>
                    <a:pt x="31" y="52"/>
                    <a:pt x="51" y="31"/>
                    <a:pt x="77" y="31"/>
                  </a:cubicBezTo>
                  <a:cubicBezTo>
                    <a:pt x="102" y="31"/>
                    <a:pt x="123" y="52"/>
                    <a:pt x="123" y="77"/>
                  </a:cubicBezTo>
                  <a:cubicBezTo>
                    <a:pt x="123" y="103"/>
                    <a:pt x="102" y="123"/>
                    <a:pt x="77" y="123"/>
                  </a:cubicBezTo>
                  <a:moveTo>
                    <a:pt x="77" y="17"/>
                  </a:moveTo>
                  <a:cubicBezTo>
                    <a:pt x="44" y="17"/>
                    <a:pt x="17" y="44"/>
                    <a:pt x="17" y="77"/>
                  </a:cubicBezTo>
                  <a:cubicBezTo>
                    <a:pt x="17" y="110"/>
                    <a:pt x="44" y="137"/>
                    <a:pt x="77" y="137"/>
                  </a:cubicBezTo>
                  <a:cubicBezTo>
                    <a:pt x="110" y="137"/>
                    <a:pt x="137" y="110"/>
                    <a:pt x="137" y="77"/>
                  </a:cubicBezTo>
                  <a:cubicBezTo>
                    <a:pt x="137" y="44"/>
                    <a:pt x="110" y="17"/>
                    <a:pt x="77" y="17"/>
                  </a:cubicBezTo>
                  <a:moveTo>
                    <a:pt x="77" y="0"/>
                  </a:moveTo>
                  <a:cubicBezTo>
                    <a:pt x="69" y="12"/>
                    <a:pt x="69" y="12"/>
                    <a:pt x="69" y="12"/>
                  </a:cubicBezTo>
                  <a:cubicBezTo>
                    <a:pt x="85" y="12"/>
                    <a:pt x="85" y="12"/>
                    <a:pt x="85" y="12"/>
                  </a:cubicBezTo>
                  <a:cubicBezTo>
                    <a:pt x="77" y="0"/>
                    <a:pt x="77" y="0"/>
                    <a:pt x="77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9" name="文本框 116"/>
            <p:cNvSpPr txBox="1"/>
            <p:nvPr/>
          </p:nvSpPr>
          <p:spPr>
            <a:xfrm>
              <a:off x="5037" y="4128"/>
              <a:ext cx="888" cy="32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sz="3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信</a:t>
              </a:r>
              <a:endParaRPr lang="zh-CN" sz="3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sz="3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息</a:t>
              </a:r>
              <a:endParaRPr lang="zh-CN" sz="3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sz="3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保</a:t>
              </a:r>
              <a:endParaRPr lang="zh-CN" sz="3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sz="3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护</a:t>
              </a:r>
              <a:endParaRPr lang="zh-CN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5750" y="3227"/>
              <a:ext cx="2594" cy="7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>
                  <a:solidFill>
                    <a:schemeClr val="bg1"/>
                  </a:solidFill>
                </a:rPr>
                <a:t>教育部门</a:t>
              </a:r>
              <a:endParaRPr lang="zh-CN" altLang="en-US" sz="2400" b="1">
                <a:solidFill>
                  <a:schemeClr val="bg1"/>
                </a:solidFill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3690" y="5956"/>
              <a:ext cx="1126" cy="12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000" b="1">
                  <a:solidFill>
                    <a:schemeClr val="bg1"/>
                  </a:solidFill>
                  <a:uFillTx/>
                </a:rPr>
                <a:t>学</a:t>
              </a:r>
              <a:endParaRPr lang="zh-CN" altLang="en-US" sz="2000" b="1">
                <a:solidFill>
                  <a:schemeClr val="bg1"/>
                </a:solidFill>
                <a:uFillTx/>
              </a:endParaRPr>
            </a:p>
            <a:p>
              <a:r>
                <a:rPr lang="zh-CN" altLang="en-US" sz="2000" b="1">
                  <a:solidFill>
                    <a:schemeClr val="bg1"/>
                  </a:solidFill>
                  <a:uFillTx/>
                </a:rPr>
                <a:t>  校</a:t>
              </a:r>
              <a:endParaRPr lang="zh-CN" altLang="en-US" sz="2000" b="1">
                <a:solidFill>
                  <a:schemeClr val="bg1"/>
                </a:solidFill>
                <a:uFillTx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6421" y="5956"/>
              <a:ext cx="1252" cy="14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>
                  <a:solidFill>
                    <a:schemeClr val="bg1"/>
                  </a:solidFill>
                </a:rPr>
                <a:t>技术</a:t>
              </a:r>
              <a:endParaRPr lang="zh-CN" altLang="en-US" sz="2400" b="1">
                <a:solidFill>
                  <a:schemeClr val="bg1"/>
                </a:solidFill>
              </a:endParaRPr>
            </a:p>
            <a:p>
              <a:r>
                <a:rPr lang="zh-CN" altLang="en-US" sz="2400" b="1">
                  <a:solidFill>
                    <a:schemeClr val="bg1"/>
                  </a:solidFill>
                </a:rPr>
                <a:t>管理</a:t>
              </a:r>
              <a:endParaRPr lang="zh-CN" altLang="en-US" sz="2400" b="1">
                <a:solidFill>
                  <a:schemeClr val="bg1"/>
                </a:solidFill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4785360" y="1915795"/>
            <a:ext cx="4233545" cy="30264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ct val="120000"/>
              </a:lnSpc>
            </a:pPr>
            <a:r>
              <a:rPr lang="zh-CN" altLang="en-US" sz="2400" b="1"/>
              <a:t>同学们在福建助学</a:t>
            </a:r>
            <a:r>
              <a:rPr lang="en-US" altLang="zh-CN" sz="2400" b="1"/>
              <a:t>App</a:t>
            </a:r>
            <a:r>
              <a:rPr lang="zh-CN" altLang="en-US" sz="2400" b="1"/>
              <a:t>填写的个人信息将仅供学校、教育部门进行学生资助工作使用，教育部门、学校和技术管理部门将对信息严格保密，请同学们放心填写！</a:t>
            </a:r>
            <a:endParaRPr lang="zh-CN" altLang="en-US" b="1"/>
          </a:p>
          <a:p>
            <a:endParaRPr lang="zh-CN" altLang="en-US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组合 15361"/>
          <p:cNvGrpSpPr/>
          <p:nvPr/>
        </p:nvGrpSpPr>
        <p:grpSpPr>
          <a:xfrm>
            <a:off x="3857625" y="1785938"/>
            <a:ext cx="1701800" cy="1639887"/>
            <a:chOff x="0" y="0"/>
            <a:chExt cx="1072" cy="1033"/>
          </a:xfrm>
        </p:grpSpPr>
        <p:pic>
          <p:nvPicPr>
            <p:cNvPr id="23554" name="任意多边形 6"/>
            <p:cNvPicPr/>
            <p:nvPr/>
          </p:nvPicPr>
          <p:blipFill>
            <a:blip r:embed="rId1"/>
            <a:stretch>
              <a:fillRect/>
            </a:stretch>
          </p:blipFill>
          <p:spPr>
            <a:xfrm>
              <a:off x="0" y="0"/>
              <a:ext cx="1072" cy="103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3555" name="文本框 15363"/>
            <p:cNvSpPr txBox="1"/>
            <p:nvPr/>
          </p:nvSpPr>
          <p:spPr>
            <a:xfrm>
              <a:off x="35" y="18"/>
              <a:ext cx="1004" cy="965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222994" tIns="222994" rIns="222994" bIns="222994" anchor="ctr"/>
            <a:p>
              <a:pPr algn="ctr" defTabSz="889000">
                <a:lnSpc>
                  <a:spcPct val="90000"/>
                </a:lnSpc>
                <a:spcAft>
                  <a:spcPct val="35000"/>
                </a:spcAft>
              </a:pPr>
              <a:r>
                <a:rPr lang="zh-CN" altLang="en-US" sz="2000" b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建档立卡（扶贫手册）</a:t>
              </a:r>
              <a:endParaRPr lang="en-US" altLang="en-US" sz="2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" name="组合 15364"/>
          <p:cNvGrpSpPr/>
          <p:nvPr/>
        </p:nvGrpSpPr>
        <p:grpSpPr>
          <a:xfrm>
            <a:off x="5429250" y="2786063"/>
            <a:ext cx="1766888" cy="1712912"/>
            <a:chOff x="0" y="0"/>
            <a:chExt cx="1113" cy="1079"/>
          </a:xfrm>
        </p:grpSpPr>
        <p:pic>
          <p:nvPicPr>
            <p:cNvPr id="23557" name="任意多边形 10"/>
            <p:cNvPicPr/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1113" cy="107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3558" name="文本框 15366"/>
            <p:cNvSpPr txBox="1"/>
            <p:nvPr/>
          </p:nvSpPr>
          <p:spPr>
            <a:xfrm>
              <a:off x="35" y="21"/>
              <a:ext cx="1045" cy="1008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222994" tIns="222994" rIns="222994" bIns="222994" anchor="ctr"/>
            <a:p>
              <a:pPr algn="ctr" defTabSz="889000">
                <a:lnSpc>
                  <a:spcPct val="90000"/>
                </a:lnSpc>
                <a:spcAft>
                  <a:spcPct val="35000"/>
                </a:spcAft>
              </a:pPr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残疾困难学生（残疾证）</a:t>
              </a:r>
              <a:endParaRPr lang="en-US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" name="组合 15367"/>
          <p:cNvGrpSpPr/>
          <p:nvPr/>
        </p:nvGrpSpPr>
        <p:grpSpPr>
          <a:xfrm>
            <a:off x="2339975" y="2851150"/>
            <a:ext cx="1639888" cy="1590675"/>
            <a:chOff x="0" y="0"/>
            <a:chExt cx="1033" cy="1002"/>
          </a:xfrm>
        </p:grpSpPr>
        <p:pic>
          <p:nvPicPr>
            <p:cNvPr id="23560" name="任意多边形 12"/>
            <p:cNvPicPr/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1033" cy="100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3561" name="文本框 15369"/>
            <p:cNvSpPr txBox="1"/>
            <p:nvPr/>
          </p:nvSpPr>
          <p:spPr>
            <a:xfrm>
              <a:off x="11" y="49"/>
              <a:ext cx="963" cy="934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222994" tIns="222994" rIns="222994" bIns="222994" anchor="ctr"/>
            <a:p>
              <a:pPr algn="ctr" defTabSz="889000">
                <a:lnSpc>
                  <a:spcPct val="90000"/>
                </a:lnSpc>
                <a:spcAft>
                  <a:spcPct val="35000"/>
                </a:spcAft>
              </a:pPr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低保（低保证）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" name="组合 15370"/>
          <p:cNvGrpSpPr/>
          <p:nvPr/>
        </p:nvGrpSpPr>
        <p:grpSpPr>
          <a:xfrm>
            <a:off x="4716463" y="4435475"/>
            <a:ext cx="1773237" cy="1657350"/>
            <a:chOff x="0" y="0"/>
            <a:chExt cx="1117" cy="1044"/>
          </a:xfrm>
        </p:grpSpPr>
        <p:pic>
          <p:nvPicPr>
            <p:cNvPr id="23563" name="任意多边形 14"/>
            <p:cNvPicPr/>
            <p:nvPr/>
          </p:nvPicPr>
          <p:blipFill>
            <a:blip r:embed="rId4"/>
            <a:stretch>
              <a:fillRect/>
            </a:stretch>
          </p:blipFill>
          <p:spPr>
            <a:xfrm>
              <a:off x="0" y="0"/>
              <a:ext cx="1117" cy="104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3564" name="文本框 15372"/>
            <p:cNvSpPr txBox="1"/>
            <p:nvPr/>
          </p:nvSpPr>
          <p:spPr>
            <a:xfrm>
              <a:off x="35" y="20"/>
              <a:ext cx="1046" cy="976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222994" tIns="222994" rIns="222994" bIns="222994" anchor="ctr"/>
            <a:p>
              <a:pPr algn="ctr" defTabSz="889000">
                <a:lnSpc>
                  <a:spcPct val="90000"/>
                </a:lnSpc>
                <a:spcAft>
                  <a:spcPct val="35000"/>
                </a:spcAft>
              </a:pPr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孤儿（福利证）</a:t>
              </a:r>
              <a:endPara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" name="组合 15373"/>
          <p:cNvGrpSpPr/>
          <p:nvPr/>
        </p:nvGrpSpPr>
        <p:grpSpPr>
          <a:xfrm>
            <a:off x="2987675" y="4435475"/>
            <a:ext cx="1700213" cy="1657350"/>
            <a:chOff x="0" y="0"/>
            <a:chExt cx="1071" cy="1044"/>
          </a:xfrm>
        </p:grpSpPr>
        <p:pic>
          <p:nvPicPr>
            <p:cNvPr id="23566" name="任意多边形 16"/>
            <p:cNvPicPr/>
            <p:nvPr/>
          </p:nvPicPr>
          <p:blipFill>
            <a:blip r:embed="rId5"/>
            <a:stretch>
              <a:fillRect/>
            </a:stretch>
          </p:blipFill>
          <p:spPr>
            <a:xfrm>
              <a:off x="0" y="0"/>
              <a:ext cx="1071" cy="104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3567" name="文本框 15375"/>
            <p:cNvSpPr txBox="1"/>
            <p:nvPr/>
          </p:nvSpPr>
          <p:spPr>
            <a:xfrm>
              <a:off x="34" y="19"/>
              <a:ext cx="1004" cy="974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222994" tIns="222994" rIns="222994" bIns="222994" anchor="ctr"/>
            <a:p>
              <a:pPr defTabSz="889000"/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烈士子女（优抚证）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3568" name="TextBox 11"/>
          <p:cNvSpPr txBox="1"/>
          <p:nvPr/>
        </p:nvSpPr>
        <p:spPr>
          <a:xfrm>
            <a:off x="714375" y="1357313"/>
            <a:ext cx="56184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特别说明：</a:t>
            </a:r>
            <a:r>
              <a:rPr lang="en-US" altLang="zh-CN" sz="2400" b="1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1.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政策兜底对象提供证明材料</a:t>
            </a:r>
            <a:endParaRPr lang="en-US" altLang="en-US" sz="2400" b="1" dirty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3569" name="标题 1"/>
          <p:cNvSpPr/>
          <p:nvPr/>
        </p:nvSpPr>
        <p:spPr>
          <a:xfrm>
            <a:off x="1000125" y="571500"/>
            <a:ext cx="7561263" cy="6858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r>
              <a:rPr lang="zh-CN" altLang="en-US" sz="25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三．工作要求</a:t>
            </a:r>
            <a:endParaRPr lang="zh-CN" altLang="en-US" sz="25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组合 15361"/>
          <p:cNvGrpSpPr/>
          <p:nvPr/>
        </p:nvGrpSpPr>
        <p:grpSpPr>
          <a:xfrm>
            <a:off x="709930" y="1885950"/>
            <a:ext cx="3200400" cy="1866900"/>
            <a:chOff x="0" y="0"/>
            <a:chExt cx="1072" cy="1033"/>
          </a:xfrm>
        </p:grpSpPr>
        <p:pic>
          <p:nvPicPr>
            <p:cNvPr id="23554" name="任意多边形 6"/>
            <p:cNvPicPr/>
            <p:nvPr/>
          </p:nvPicPr>
          <p:blipFill>
            <a:blip r:embed="rId1"/>
            <a:stretch>
              <a:fillRect/>
            </a:stretch>
          </p:blipFill>
          <p:spPr>
            <a:xfrm>
              <a:off x="0" y="0"/>
              <a:ext cx="1072" cy="103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3555" name="文本框 15363"/>
            <p:cNvSpPr txBox="1"/>
            <p:nvPr/>
          </p:nvSpPr>
          <p:spPr>
            <a:xfrm>
              <a:off x="35" y="18"/>
              <a:ext cx="1004" cy="965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222994" tIns="222994" rIns="222994" bIns="222994" anchor="ctr"/>
            <a:p>
              <a:pPr algn="ctr" defTabSz="889000">
                <a:lnSpc>
                  <a:spcPct val="90000"/>
                </a:lnSpc>
                <a:spcAft>
                  <a:spcPct val="35000"/>
                </a:spcAft>
              </a:pPr>
              <a:r>
                <a:rPr lang="zh-CN" altLang="en-US" sz="2800" b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家庭经济困难调查表</a:t>
              </a:r>
              <a:endParaRPr lang="zh-CN" altLang="en-US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" name="组合 15373"/>
          <p:cNvGrpSpPr/>
          <p:nvPr/>
        </p:nvGrpSpPr>
        <p:grpSpPr>
          <a:xfrm>
            <a:off x="770890" y="4396105"/>
            <a:ext cx="3137535" cy="1870075"/>
            <a:chOff x="0" y="0"/>
            <a:chExt cx="1071" cy="1044"/>
          </a:xfrm>
        </p:grpSpPr>
        <p:pic>
          <p:nvPicPr>
            <p:cNvPr id="23566" name="任意多边形 16"/>
            <p:cNvPicPr/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1071" cy="104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3567" name="文本框 15375"/>
            <p:cNvSpPr txBox="1"/>
            <p:nvPr/>
          </p:nvSpPr>
          <p:spPr>
            <a:xfrm>
              <a:off x="34" y="19"/>
              <a:ext cx="1004" cy="974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222994" tIns="222994" rIns="222994" bIns="222994" anchor="ctr"/>
            <a:p>
              <a:pPr algn="ctr" defTabSz="889000"/>
              <a:r>
                <a:rPr lang="zh-CN" altLang="en-US" sz="2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贫困证明</a:t>
              </a:r>
              <a:endPara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3568" name="TextBox 11"/>
          <p:cNvSpPr txBox="1"/>
          <p:nvPr/>
        </p:nvSpPr>
        <p:spPr>
          <a:xfrm>
            <a:off x="706120" y="1357948"/>
            <a:ext cx="50088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特别说明：</a:t>
            </a:r>
            <a:r>
              <a:rPr lang="en-US" altLang="zh-CN" sz="2400" b="1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2.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家庭经济困难证明材料</a:t>
            </a:r>
            <a:endParaRPr lang="en-US" altLang="en-US" sz="2400" b="1" dirty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3569" name="标题 1"/>
          <p:cNvSpPr/>
          <p:nvPr/>
        </p:nvSpPr>
        <p:spPr>
          <a:xfrm>
            <a:off x="1000125" y="571500"/>
            <a:ext cx="7561263" cy="6858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r>
              <a:rPr lang="zh-CN" altLang="en-US" sz="25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三．工作要求</a:t>
            </a:r>
            <a:endParaRPr lang="zh-CN" altLang="en-US" sz="25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808480" y="3662045"/>
            <a:ext cx="100266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 b="1"/>
              <a:t>或</a:t>
            </a:r>
            <a:endParaRPr lang="zh-CN" altLang="en-US" sz="4400" b="1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98490" y="364490"/>
            <a:ext cx="3049905" cy="4170680"/>
          </a:xfrm>
          <a:prstGeom prst="rect">
            <a:avLst/>
          </a:prstGeom>
        </p:spPr>
      </p:pic>
      <p:pic>
        <p:nvPicPr>
          <p:cNvPr id="9" name="图片 8" descr="tim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36390" y="3098165"/>
            <a:ext cx="2969260" cy="37058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68" name="TextBox 11"/>
          <p:cNvSpPr txBox="1"/>
          <p:nvPr/>
        </p:nvSpPr>
        <p:spPr>
          <a:xfrm>
            <a:off x="714375" y="1357313"/>
            <a:ext cx="6800215" cy="341503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特别说明：</a:t>
            </a:r>
            <a:r>
              <a:rPr lang="en-US" altLang="zh-CN" sz="2400" b="1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3.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父母亲劳动能力证明材料</a:t>
            </a:r>
            <a:endParaRPr lang="zh-CN" altLang="en-US" sz="2400" b="1" dirty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 algn="l"/>
            <a:r>
              <a:rPr lang="zh-CN" altLang="en-US" sz="2400" b="1" dirty="0">
                <a:solidFill>
                  <a:srgbClr val="7030A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                若有伤残，由医疗机构开具相关证明。</a:t>
            </a:r>
            <a:endParaRPr lang="zh-CN" altLang="en-US" sz="2400" b="1" dirty="0">
              <a:solidFill>
                <a:srgbClr val="7030A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 algn="l"/>
            <a:endParaRPr lang="zh-CN" altLang="en-US" sz="2400" b="1" dirty="0">
              <a:solidFill>
                <a:srgbClr val="7030A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 algn="l"/>
            <a:r>
              <a:rPr lang="zh-CN" altLang="en-US" sz="2400" b="1" dirty="0">
                <a:solidFill>
                  <a:srgbClr val="7030A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               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4.家庭受灾/变故证明材料</a:t>
            </a:r>
            <a:endParaRPr lang="zh-CN" altLang="en-US" sz="2400" b="1" dirty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 algn="l"/>
            <a:r>
              <a:rPr lang="zh-CN" altLang="en-US" sz="2400" b="1" dirty="0">
                <a:solidFill>
                  <a:srgbClr val="7030A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                由村委会开具相关证明。</a:t>
            </a:r>
            <a:endParaRPr lang="zh-CN" altLang="en-US" sz="2400" b="1" dirty="0">
              <a:solidFill>
                <a:srgbClr val="7030A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 algn="l"/>
            <a:endParaRPr lang="zh-CN" altLang="en-US" sz="2400" b="1" dirty="0">
              <a:solidFill>
                <a:srgbClr val="7030A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 algn="l"/>
            <a:r>
              <a:rPr lang="zh-CN" altLang="en-US" sz="2400" b="1" dirty="0">
                <a:solidFill>
                  <a:srgbClr val="7030A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             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  5.获得国家或学校资助情况的证明材料</a:t>
            </a:r>
            <a:endParaRPr lang="zh-CN" altLang="en-US" sz="2400" b="1" dirty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 algn="l"/>
            <a:r>
              <a:rPr lang="zh-CN" altLang="en-US" sz="2400" b="1" dirty="0">
                <a:solidFill>
                  <a:srgbClr val="7030A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                提供网银记录截图或银行流水证明。</a:t>
            </a:r>
            <a:endParaRPr lang="zh-CN" altLang="en-US" sz="2400" b="1" dirty="0">
              <a:solidFill>
                <a:srgbClr val="7030A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 algn="l"/>
            <a:r>
              <a:rPr lang="zh-CN" altLang="en-US" sz="2400" b="1" dirty="0">
                <a:solidFill>
                  <a:srgbClr val="7030A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                （证明收款来源）</a:t>
            </a:r>
            <a:endParaRPr lang="zh-CN" altLang="en-US" sz="2400" b="1" dirty="0">
              <a:solidFill>
                <a:srgbClr val="7030A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3569" name="标题 1"/>
          <p:cNvSpPr/>
          <p:nvPr/>
        </p:nvSpPr>
        <p:spPr>
          <a:xfrm>
            <a:off x="1000125" y="571500"/>
            <a:ext cx="7561263" cy="6858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r>
              <a:rPr lang="zh-CN" altLang="en-US" sz="25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三．工作要求</a:t>
            </a:r>
            <a:endParaRPr lang="zh-CN" altLang="en-US" sz="25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6978" name="AutoShape 4"/>
          <p:cNvSpPr>
            <a:spLocks noChangeArrowheads="1"/>
          </p:cNvSpPr>
          <p:nvPr/>
        </p:nvSpPr>
        <p:spPr bwMode="auto">
          <a:xfrm>
            <a:off x="785813" y="857250"/>
            <a:ext cx="3952875" cy="785813"/>
          </a:xfrm>
          <a:prstGeom prst="roundRect">
            <a:avLst>
              <a:gd name="adj" fmla="val 10889"/>
            </a:avLst>
          </a:prstGeom>
          <a:gradFill rotWithShape="1">
            <a:gsLst>
              <a:gs pos="0">
                <a:srgbClr val="EEEEEE"/>
              </a:gs>
              <a:gs pos="100000">
                <a:srgbClr val="DDDDDD"/>
              </a:gs>
            </a:gsLst>
            <a:lin ang="2700000" scaled="1"/>
          </a:gradFill>
          <a:ln w="38100">
            <a:solidFill>
              <a:srgbClr val="33CCCC"/>
            </a:solidFill>
            <a:round/>
          </a:ln>
          <a:effectLst>
            <a:outerShdw dist="135003" dir="2928844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仿宋_GB2312" pitchFamily="49" charset="-122"/>
              <a:cs typeface="+mn-cs"/>
            </a:endParaRPr>
          </a:p>
        </p:txBody>
      </p:sp>
      <p:sp>
        <p:nvSpPr>
          <p:cNvPr id="7170" name="Text Box 50"/>
          <p:cNvSpPr txBox="1"/>
          <p:nvPr/>
        </p:nvSpPr>
        <p:spPr>
          <a:xfrm>
            <a:off x="6324600" y="2743200"/>
            <a:ext cx="1600200" cy="4127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71" name="Text Box 5"/>
          <p:cNvSpPr txBox="1"/>
          <p:nvPr/>
        </p:nvSpPr>
        <p:spPr>
          <a:xfrm>
            <a:off x="785813" y="928688"/>
            <a:ext cx="4495800" cy="731837"/>
          </a:xfrm>
          <a:prstGeom prst="rect">
            <a:avLst/>
          </a:prstGeom>
          <a:noFill/>
          <a:ln w="9525">
            <a:noFill/>
          </a:ln>
        </p:spPr>
        <p:txBody>
          <a:bodyPr wrap="none" anchor="t"/>
          <a:p>
            <a:r>
              <a:rPr lang="zh-CN" altLang="en-US" sz="36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一．指标体系</a:t>
            </a:r>
            <a:endParaRPr lang="zh-CN" altLang="en-US" sz="3600" b="1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172" name="Rectangle 29"/>
          <p:cNvSpPr/>
          <p:nvPr/>
        </p:nvSpPr>
        <p:spPr>
          <a:xfrm>
            <a:off x="684213" y="2492375"/>
            <a:ext cx="7559675" cy="2835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2000" dirty="0">
                <a:solidFill>
                  <a:srgbClr val="0808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2015</a:t>
            </a:r>
            <a:r>
              <a:rPr lang="zh-CN" altLang="en-US" sz="2000" dirty="0">
                <a:solidFill>
                  <a:srgbClr val="0808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年我中心承担了教育厅十三五教育规划“建立精准资助工作机制研究”课题（立项批准号：</a:t>
            </a:r>
            <a:r>
              <a:rPr lang="en-US" altLang="zh-CN" sz="2000" dirty="0">
                <a:solidFill>
                  <a:srgbClr val="0808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JAS15041</a:t>
            </a:r>
            <a:r>
              <a:rPr lang="zh-CN" altLang="en-US" sz="2000" dirty="0">
                <a:solidFill>
                  <a:srgbClr val="0808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），已初步完成了家庭经济困难学生认定指标的建立工作。对家庭经济困难学生认定办法的核心内容是建立了一套测评体系，该体系包括“</a:t>
            </a:r>
            <a:r>
              <a:rPr lang="en-US" altLang="zh-CN" sz="2000" dirty="0">
                <a:solidFill>
                  <a:srgbClr val="0808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4</a:t>
            </a:r>
            <a:r>
              <a:rPr lang="zh-CN" altLang="en-US" sz="2000" dirty="0">
                <a:solidFill>
                  <a:srgbClr val="0808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个一级指标、</a:t>
            </a:r>
            <a:r>
              <a:rPr lang="en-US" altLang="zh-CN" sz="2000" dirty="0">
                <a:solidFill>
                  <a:srgbClr val="0808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17</a:t>
            </a:r>
            <a:r>
              <a:rPr lang="zh-CN" altLang="en-US" sz="2000" dirty="0">
                <a:solidFill>
                  <a:srgbClr val="0808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个二级指标和</a:t>
            </a:r>
            <a:r>
              <a:rPr lang="en-US" altLang="zh-CN" sz="2000" dirty="0">
                <a:solidFill>
                  <a:srgbClr val="0808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62</a:t>
            </a:r>
            <a:r>
              <a:rPr lang="zh-CN" altLang="en-US" sz="2000" dirty="0">
                <a:solidFill>
                  <a:srgbClr val="0808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个观测点”，通过对学生家庭经济情况、学生民主评议以及学校综合意见三方面进行量化考核，对量化考核的分值分别赋予不同权重，得到总的测评分值，建立困难学生数据库。在经济困难学生资格认定的基础上，根据经济困难程度的不同（分值的不同）给予不同程度的资助，提升资助的科学化和精准化水平。</a:t>
            </a:r>
            <a:endParaRPr lang="zh-CN" altLang="en-US" sz="2000" dirty="0">
              <a:solidFill>
                <a:srgbClr val="0808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61" name="文本框 15369"/>
          <p:cNvSpPr txBox="1"/>
          <p:nvPr/>
        </p:nvSpPr>
        <p:spPr>
          <a:xfrm>
            <a:off x="2357755" y="2929255"/>
            <a:ext cx="1529080" cy="1482725"/>
          </a:xfrm>
          <a:prstGeom prst="rect">
            <a:avLst/>
          </a:prstGeom>
          <a:noFill/>
          <a:ln w="9525">
            <a:noFill/>
          </a:ln>
        </p:spPr>
        <p:txBody>
          <a:bodyPr lIns="222994" tIns="222994" rIns="222994" bIns="222994" anchor="ctr"/>
          <a:p>
            <a:pPr algn="ctr" defTabSz="889000">
              <a:lnSpc>
                <a:spcPct val="90000"/>
              </a:lnSpc>
              <a:spcAft>
                <a:spcPct val="35000"/>
              </a:spcAft>
            </a:pP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低保（低保证）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569" name="标题 1"/>
          <p:cNvSpPr/>
          <p:nvPr/>
        </p:nvSpPr>
        <p:spPr>
          <a:xfrm>
            <a:off x="1000125" y="571500"/>
            <a:ext cx="7561263" cy="6858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r>
              <a:rPr lang="zh-CN" altLang="en-US" sz="25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四、认定流程</a:t>
            </a:r>
            <a:endParaRPr lang="zh-CN" altLang="en-US" sz="2500" b="1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" name="组合 6"/>
          <p:cNvGrpSpPr/>
          <p:nvPr>
            <p:custDataLst>
              <p:tags r:id="rId1"/>
            </p:custDataLst>
          </p:nvPr>
        </p:nvGrpSpPr>
        <p:grpSpPr>
          <a:xfrm>
            <a:off x="859790" y="1499878"/>
            <a:ext cx="2096881" cy="3584755"/>
            <a:chOff x="1518141" y="2019094"/>
            <a:chExt cx="1625202" cy="3449893"/>
          </a:xfrm>
        </p:grpSpPr>
        <p:sp>
          <p:nvSpPr>
            <p:cNvPr id="10" name="任意多边形 9"/>
            <p:cNvSpPr/>
            <p:nvPr>
              <p:custDataLst>
                <p:tags r:id="rId2"/>
              </p:custDataLst>
            </p:nvPr>
          </p:nvSpPr>
          <p:spPr>
            <a:xfrm>
              <a:off x="1518141" y="2019094"/>
              <a:ext cx="1625202" cy="1375437"/>
            </a:xfrm>
            <a:custGeom>
              <a:avLst/>
              <a:gdLst>
                <a:gd name="connsiteX0" fmla="*/ 93132 w 1092200"/>
                <a:gd name="connsiteY0" fmla="*/ 0 h 1056139"/>
                <a:gd name="connsiteX1" fmla="*/ 999068 w 1092200"/>
                <a:gd name="connsiteY1" fmla="*/ 0 h 1056139"/>
                <a:gd name="connsiteX2" fmla="*/ 1092200 w 1092200"/>
                <a:gd name="connsiteY2" fmla="*/ 93132 h 1056139"/>
                <a:gd name="connsiteX3" fmla="*/ 1092200 w 1092200"/>
                <a:gd name="connsiteY3" fmla="*/ 1056139 h 1056139"/>
                <a:gd name="connsiteX4" fmla="*/ 0 w 1092200"/>
                <a:gd name="connsiteY4" fmla="*/ 592528 h 1056139"/>
                <a:gd name="connsiteX5" fmla="*/ 0 w 1092200"/>
                <a:gd name="connsiteY5" fmla="*/ 93132 h 1056139"/>
                <a:gd name="connsiteX6" fmla="*/ 93132 w 1092200"/>
                <a:gd name="connsiteY6" fmla="*/ 0 h 1056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92200" h="1056139">
                  <a:moveTo>
                    <a:pt x="93132" y="0"/>
                  </a:moveTo>
                  <a:lnTo>
                    <a:pt x="999068" y="0"/>
                  </a:lnTo>
                  <a:cubicBezTo>
                    <a:pt x="1050503" y="0"/>
                    <a:pt x="1092200" y="41697"/>
                    <a:pt x="1092200" y="93132"/>
                  </a:cubicBezTo>
                  <a:lnTo>
                    <a:pt x="1092200" y="1056139"/>
                  </a:lnTo>
                  <a:lnTo>
                    <a:pt x="0" y="592528"/>
                  </a:lnTo>
                  <a:lnTo>
                    <a:pt x="0" y="93132"/>
                  </a:lnTo>
                  <a:cubicBezTo>
                    <a:pt x="0" y="41697"/>
                    <a:pt x="41697" y="0"/>
                    <a:pt x="93132" y="0"/>
                  </a:cubicBezTo>
                  <a:close/>
                </a:path>
              </a:pathLst>
            </a:custGeom>
            <a:solidFill>
              <a:srgbClr val="68B5F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32000" numCol="1" spcCol="0" rtlCol="0" fromWordArt="0" anchor="ctr" anchorCtr="0" forceAA="0" compatLnSpc="1">
              <a:normAutofit/>
            </a:bodyPr>
            <a:p>
              <a:pPr algn="ctr"/>
              <a:r>
                <a:rPr lang="zh-CN" altLang="en-US" sz="2800" dirty="0" smtClean="0">
                  <a:solidFill>
                    <a:sysClr val="window" lastClr="FFFFFF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+mn-ea"/>
                  <a:sym typeface="Arial" panose="020B0604020202020204" pitchFamily="34" charset="0"/>
                </a:rPr>
                <a:t>辅导员</a:t>
              </a:r>
              <a:endParaRPr lang="zh-CN" altLang="en-US" sz="2800" dirty="0" smtClean="0">
                <a:solidFill>
                  <a:sysClr val="window" lastClr="FFFFFF"/>
                </a:solidFill>
                <a:latin typeface="Arial" panose="020B0604020202020204" pitchFamily="34" charset="0"/>
                <a:ea typeface="黑体" panose="02010609060101010101" pitchFamily="49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任意多边形 8"/>
            <p:cNvSpPr/>
            <p:nvPr>
              <p:custDataLst>
                <p:tags r:id="rId3"/>
              </p:custDataLst>
            </p:nvPr>
          </p:nvSpPr>
          <p:spPr>
            <a:xfrm>
              <a:off x="1518141" y="2804502"/>
              <a:ext cx="1625202" cy="2664485"/>
            </a:xfrm>
            <a:custGeom>
              <a:avLst/>
              <a:gdLst>
                <a:gd name="connsiteX0" fmla="*/ 0 w 1092200"/>
                <a:gd name="connsiteY0" fmla="*/ 0 h 2698919"/>
                <a:gd name="connsiteX1" fmla="*/ 1092200 w 1092200"/>
                <a:gd name="connsiteY1" fmla="*/ 463612 h 2698919"/>
                <a:gd name="connsiteX2" fmla="*/ 1092200 w 1092200"/>
                <a:gd name="connsiteY2" fmla="*/ 2605787 h 2698919"/>
                <a:gd name="connsiteX3" fmla="*/ 999068 w 1092200"/>
                <a:gd name="connsiteY3" fmla="*/ 2698919 h 2698919"/>
                <a:gd name="connsiteX4" fmla="*/ 93132 w 1092200"/>
                <a:gd name="connsiteY4" fmla="*/ 2698919 h 2698919"/>
                <a:gd name="connsiteX5" fmla="*/ 0 w 1092200"/>
                <a:gd name="connsiteY5" fmla="*/ 2605787 h 2698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92200" h="2698919">
                  <a:moveTo>
                    <a:pt x="0" y="0"/>
                  </a:moveTo>
                  <a:lnTo>
                    <a:pt x="1092200" y="463612"/>
                  </a:lnTo>
                  <a:lnTo>
                    <a:pt x="1092200" y="2605787"/>
                  </a:lnTo>
                  <a:cubicBezTo>
                    <a:pt x="1092200" y="2657222"/>
                    <a:pt x="1050503" y="2698919"/>
                    <a:pt x="999068" y="2698919"/>
                  </a:cubicBezTo>
                  <a:lnTo>
                    <a:pt x="93132" y="2698919"/>
                  </a:lnTo>
                  <a:cubicBezTo>
                    <a:pt x="41697" y="2698919"/>
                    <a:pt x="0" y="2657222"/>
                    <a:pt x="0" y="2605787"/>
                  </a:cubicBez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72000" tIns="432000" rIns="72000" bIns="45720" numCol="1" spcCol="0" rtlCol="0" fromWordArt="0" anchor="ctr" anchorCtr="0" forceAA="0" compatLnSpc="1">
              <a:normAutofit/>
            </a:bodyPr>
            <a:p>
              <a:pPr algn="ctr">
                <a:lnSpc>
                  <a:spcPct val="120000"/>
                </a:lnSpc>
              </a:pPr>
              <a:endParaRPr lang="zh-CN" altLang="da-DK" dirty="0" smtClean="0">
                <a:solidFill>
                  <a:srgbClr val="5F5F5F"/>
                </a:solidFill>
                <a:sym typeface="Arial" panose="020B0604020202020204" pitchFamily="34" charset="0"/>
              </a:endParaRPr>
            </a:p>
            <a:p>
              <a:pPr algn="ctr">
                <a:lnSpc>
                  <a:spcPct val="120000"/>
                </a:lnSpc>
              </a:pPr>
              <a:endParaRPr lang="zh-CN" altLang="da-DK" dirty="0" smtClean="0">
                <a:solidFill>
                  <a:srgbClr val="5F5F5F"/>
                </a:solidFill>
                <a:sym typeface="Arial" panose="020B0604020202020204" pitchFamily="34" charset="0"/>
              </a:endParaRPr>
            </a:p>
            <a:p>
              <a:pPr algn="l">
                <a:lnSpc>
                  <a:spcPct val="120000"/>
                </a:lnSpc>
              </a:pPr>
              <a:endParaRPr lang="zh-CN" altLang="da-DK" dirty="0" smtClean="0">
                <a:solidFill>
                  <a:srgbClr val="5F5F5F"/>
                </a:solidFill>
                <a:sym typeface="Arial" panose="020B0604020202020204" pitchFamily="34" charset="0"/>
              </a:endParaRPr>
            </a:p>
          </p:txBody>
        </p:sp>
      </p:grpSp>
      <p:grpSp>
        <p:nvGrpSpPr>
          <p:cNvPr id="8" name="组合 7"/>
          <p:cNvGrpSpPr/>
          <p:nvPr>
            <p:custDataLst>
              <p:tags r:id="rId4"/>
            </p:custDataLst>
          </p:nvPr>
        </p:nvGrpSpPr>
        <p:grpSpPr>
          <a:xfrm>
            <a:off x="3308985" y="1499870"/>
            <a:ext cx="2117090" cy="3583940"/>
            <a:chOff x="3760200" y="2019094"/>
            <a:chExt cx="1623600" cy="3449893"/>
          </a:xfrm>
        </p:grpSpPr>
        <p:sp>
          <p:nvSpPr>
            <p:cNvPr id="13" name="任意多边形 12"/>
            <p:cNvSpPr/>
            <p:nvPr>
              <p:custDataLst>
                <p:tags r:id="rId5"/>
              </p:custDataLst>
            </p:nvPr>
          </p:nvSpPr>
          <p:spPr>
            <a:xfrm>
              <a:off x="3760200" y="2019094"/>
              <a:ext cx="1623600" cy="1375437"/>
            </a:xfrm>
            <a:custGeom>
              <a:avLst/>
              <a:gdLst>
                <a:gd name="connsiteX0" fmla="*/ 93132 w 1092200"/>
                <a:gd name="connsiteY0" fmla="*/ 0 h 1056139"/>
                <a:gd name="connsiteX1" fmla="*/ 999068 w 1092200"/>
                <a:gd name="connsiteY1" fmla="*/ 0 h 1056139"/>
                <a:gd name="connsiteX2" fmla="*/ 1092200 w 1092200"/>
                <a:gd name="connsiteY2" fmla="*/ 93132 h 1056139"/>
                <a:gd name="connsiteX3" fmla="*/ 1092200 w 1092200"/>
                <a:gd name="connsiteY3" fmla="*/ 1056139 h 1056139"/>
                <a:gd name="connsiteX4" fmla="*/ 0 w 1092200"/>
                <a:gd name="connsiteY4" fmla="*/ 592528 h 1056139"/>
                <a:gd name="connsiteX5" fmla="*/ 0 w 1092200"/>
                <a:gd name="connsiteY5" fmla="*/ 93132 h 1056139"/>
                <a:gd name="connsiteX6" fmla="*/ 93132 w 1092200"/>
                <a:gd name="connsiteY6" fmla="*/ 0 h 1056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92200" h="1056139">
                  <a:moveTo>
                    <a:pt x="93132" y="0"/>
                  </a:moveTo>
                  <a:lnTo>
                    <a:pt x="999068" y="0"/>
                  </a:lnTo>
                  <a:cubicBezTo>
                    <a:pt x="1050503" y="0"/>
                    <a:pt x="1092200" y="41697"/>
                    <a:pt x="1092200" y="93132"/>
                  </a:cubicBezTo>
                  <a:lnTo>
                    <a:pt x="1092200" y="1056139"/>
                  </a:lnTo>
                  <a:lnTo>
                    <a:pt x="0" y="592528"/>
                  </a:lnTo>
                  <a:lnTo>
                    <a:pt x="0" y="93132"/>
                  </a:lnTo>
                  <a:cubicBezTo>
                    <a:pt x="0" y="41697"/>
                    <a:pt x="41697" y="0"/>
                    <a:pt x="93132" y="0"/>
                  </a:cubicBezTo>
                  <a:close/>
                </a:path>
              </a:pathLst>
            </a:custGeom>
            <a:solidFill>
              <a:srgbClr val="6374BD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32000" numCol="1" spcCol="0" rtlCol="0" fromWordArt="0" anchor="ctr" anchorCtr="0" forceAA="0" compatLnSpc="1">
              <a:normAutofit/>
            </a:bodyPr>
            <a:p>
              <a:pPr algn="ctr"/>
              <a:r>
                <a:rPr lang="zh-CN" altLang="en-US" sz="2800" dirty="0" smtClean="0">
                  <a:solidFill>
                    <a:sysClr val="window" lastClr="FFFFFF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+mn-ea"/>
                  <a:sym typeface="Arial" panose="020B0604020202020204" pitchFamily="34" charset="0"/>
                </a:rPr>
                <a:t>院系</a:t>
              </a:r>
              <a:endParaRPr lang="zh-CN" altLang="en-US" sz="2800" dirty="0" smtClean="0">
                <a:solidFill>
                  <a:sysClr val="window" lastClr="FFFFFF"/>
                </a:solidFill>
                <a:latin typeface="Arial" panose="020B0604020202020204" pitchFamily="34" charset="0"/>
                <a:ea typeface="黑体" panose="02010609060101010101" pitchFamily="49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任意多边形 13"/>
            <p:cNvSpPr/>
            <p:nvPr>
              <p:custDataLst>
                <p:tags r:id="rId6"/>
              </p:custDataLst>
            </p:nvPr>
          </p:nvSpPr>
          <p:spPr>
            <a:xfrm>
              <a:off x="3760200" y="2804502"/>
              <a:ext cx="1623600" cy="2664485"/>
            </a:xfrm>
            <a:custGeom>
              <a:avLst/>
              <a:gdLst>
                <a:gd name="connsiteX0" fmla="*/ 0 w 1092200"/>
                <a:gd name="connsiteY0" fmla="*/ 0 h 2698919"/>
                <a:gd name="connsiteX1" fmla="*/ 1092200 w 1092200"/>
                <a:gd name="connsiteY1" fmla="*/ 463612 h 2698919"/>
                <a:gd name="connsiteX2" fmla="*/ 1092200 w 1092200"/>
                <a:gd name="connsiteY2" fmla="*/ 2605787 h 2698919"/>
                <a:gd name="connsiteX3" fmla="*/ 999068 w 1092200"/>
                <a:gd name="connsiteY3" fmla="*/ 2698919 h 2698919"/>
                <a:gd name="connsiteX4" fmla="*/ 93132 w 1092200"/>
                <a:gd name="connsiteY4" fmla="*/ 2698919 h 2698919"/>
                <a:gd name="connsiteX5" fmla="*/ 0 w 1092200"/>
                <a:gd name="connsiteY5" fmla="*/ 2605787 h 2698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92200" h="2698919">
                  <a:moveTo>
                    <a:pt x="0" y="0"/>
                  </a:moveTo>
                  <a:lnTo>
                    <a:pt x="1092200" y="463612"/>
                  </a:lnTo>
                  <a:lnTo>
                    <a:pt x="1092200" y="2605787"/>
                  </a:lnTo>
                  <a:cubicBezTo>
                    <a:pt x="1092200" y="2657222"/>
                    <a:pt x="1050503" y="2698919"/>
                    <a:pt x="999068" y="2698919"/>
                  </a:cubicBezTo>
                  <a:lnTo>
                    <a:pt x="93132" y="2698919"/>
                  </a:lnTo>
                  <a:cubicBezTo>
                    <a:pt x="41697" y="2698919"/>
                    <a:pt x="0" y="2657222"/>
                    <a:pt x="0" y="2605787"/>
                  </a:cubicBez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72000" tIns="432000" rIns="72000" bIns="45720" numCol="1" spcCol="0" rtlCol="0" fromWordArt="0" anchor="ctr" anchorCtr="0" forceAA="0" compatLnSpc="1">
              <a:normAutofit/>
            </a:bodyPr>
            <a:p>
              <a:pPr algn="ctr">
                <a:lnSpc>
                  <a:spcPct val="120000"/>
                </a:lnSpc>
              </a:pPr>
              <a:endParaRPr lang="da-DK" altLang="zh-CN" dirty="0" smtClean="0">
                <a:solidFill>
                  <a:srgbClr val="5F5F5F"/>
                </a:solidFill>
                <a:sym typeface="Arial" panose="020B0604020202020204" pitchFamily="34" charset="0"/>
              </a:endParaRPr>
            </a:p>
            <a:p>
              <a:pPr algn="ctr">
                <a:lnSpc>
                  <a:spcPct val="120000"/>
                </a:lnSpc>
              </a:pPr>
              <a:endParaRPr lang="da-DK" altLang="zh-CN" dirty="0" smtClean="0">
                <a:solidFill>
                  <a:srgbClr val="5F5F5F"/>
                </a:solidFill>
                <a:sym typeface="Arial" panose="020B0604020202020204" pitchFamily="34" charset="0"/>
              </a:endParaRPr>
            </a:p>
          </p:txBody>
        </p:sp>
      </p:grpSp>
      <p:grpSp>
        <p:nvGrpSpPr>
          <p:cNvPr id="11" name="组合 10"/>
          <p:cNvGrpSpPr/>
          <p:nvPr>
            <p:custDataLst>
              <p:tags r:id="rId7"/>
            </p:custDataLst>
          </p:nvPr>
        </p:nvGrpSpPr>
        <p:grpSpPr>
          <a:xfrm>
            <a:off x="5938520" y="1499870"/>
            <a:ext cx="2056130" cy="3583305"/>
            <a:chOff x="6002259" y="2019094"/>
            <a:chExt cx="1623600" cy="3449893"/>
          </a:xfrm>
        </p:grpSpPr>
        <p:sp>
          <p:nvSpPr>
            <p:cNvPr id="16" name="任意多边形 15"/>
            <p:cNvSpPr/>
            <p:nvPr>
              <p:custDataLst>
                <p:tags r:id="rId8"/>
              </p:custDataLst>
            </p:nvPr>
          </p:nvSpPr>
          <p:spPr>
            <a:xfrm>
              <a:off x="6002259" y="2019094"/>
              <a:ext cx="1623600" cy="1375437"/>
            </a:xfrm>
            <a:custGeom>
              <a:avLst/>
              <a:gdLst>
                <a:gd name="connsiteX0" fmla="*/ 93132 w 1092200"/>
                <a:gd name="connsiteY0" fmla="*/ 0 h 1056139"/>
                <a:gd name="connsiteX1" fmla="*/ 999068 w 1092200"/>
                <a:gd name="connsiteY1" fmla="*/ 0 h 1056139"/>
                <a:gd name="connsiteX2" fmla="*/ 1092200 w 1092200"/>
                <a:gd name="connsiteY2" fmla="*/ 93132 h 1056139"/>
                <a:gd name="connsiteX3" fmla="*/ 1092200 w 1092200"/>
                <a:gd name="connsiteY3" fmla="*/ 1056139 h 1056139"/>
                <a:gd name="connsiteX4" fmla="*/ 0 w 1092200"/>
                <a:gd name="connsiteY4" fmla="*/ 592528 h 1056139"/>
                <a:gd name="connsiteX5" fmla="*/ 0 w 1092200"/>
                <a:gd name="connsiteY5" fmla="*/ 93132 h 1056139"/>
                <a:gd name="connsiteX6" fmla="*/ 93132 w 1092200"/>
                <a:gd name="connsiteY6" fmla="*/ 0 h 1056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92200" h="1056139">
                  <a:moveTo>
                    <a:pt x="93132" y="0"/>
                  </a:moveTo>
                  <a:lnTo>
                    <a:pt x="999068" y="0"/>
                  </a:lnTo>
                  <a:cubicBezTo>
                    <a:pt x="1050503" y="0"/>
                    <a:pt x="1092200" y="41697"/>
                    <a:pt x="1092200" y="93132"/>
                  </a:cubicBezTo>
                  <a:lnTo>
                    <a:pt x="1092200" y="1056139"/>
                  </a:lnTo>
                  <a:lnTo>
                    <a:pt x="0" y="592528"/>
                  </a:lnTo>
                  <a:lnTo>
                    <a:pt x="0" y="93132"/>
                  </a:lnTo>
                  <a:cubicBezTo>
                    <a:pt x="0" y="41697"/>
                    <a:pt x="41697" y="0"/>
                    <a:pt x="93132" y="0"/>
                  </a:cubicBezTo>
                  <a:close/>
                </a:path>
              </a:pathLst>
            </a:custGeom>
            <a:solidFill>
              <a:srgbClr val="7F96B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32000" numCol="1" spcCol="0" rtlCol="0" fromWordArt="0" anchor="ctr" anchorCtr="0" forceAA="0" compatLnSpc="1">
              <a:normAutofit/>
            </a:bodyPr>
            <a:p>
              <a:pPr algn="ctr"/>
              <a:r>
                <a:rPr lang="zh-CN" altLang="en-US" sz="2800" dirty="0" smtClean="0">
                  <a:solidFill>
                    <a:sysClr val="window" lastClr="FFFFFF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+mn-ea"/>
                  <a:sym typeface="Arial" panose="020B0604020202020204" pitchFamily="34" charset="0"/>
                </a:rPr>
                <a:t>学校</a:t>
              </a:r>
              <a:endParaRPr lang="zh-CN" altLang="en-US" sz="2800" dirty="0" smtClean="0">
                <a:solidFill>
                  <a:sysClr val="window" lastClr="FFFFFF"/>
                </a:solidFill>
                <a:latin typeface="Arial" panose="020B0604020202020204" pitchFamily="34" charset="0"/>
                <a:ea typeface="黑体" panose="02010609060101010101" pitchFamily="49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任意多边形 16"/>
            <p:cNvSpPr/>
            <p:nvPr>
              <p:custDataLst>
                <p:tags r:id="rId9"/>
              </p:custDataLst>
            </p:nvPr>
          </p:nvSpPr>
          <p:spPr>
            <a:xfrm>
              <a:off x="6002259" y="2804502"/>
              <a:ext cx="1623600" cy="2664485"/>
            </a:xfrm>
            <a:custGeom>
              <a:avLst/>
              <a:gdLst>
                <a:gd name="connsiteX0" fmla="*/ 0 w 1092200"/>
                <a:gd name="connsiteY0" fmla="*/ 0 h 2698919"/>
                <a:gd name="connsiteX1" fmla="*/ 1092200 w 1092200"/>
                <a:gd name="connsiteY1" fmla="*/ 463612 h 2698919"/>
                <a:gd name="connsiteX2" fmla="*/ 1092200 w 1092200"/>
                <a:gd name="connsiteY2" fmla="*/ 2605787 h 2698919"/>
                <a:gd name="connsiteX3" fmla="*/ 999068 w 1092200"/>
                <a:gd name="connsiteY3" fmla="*/ 2698919 h 2698919"/>
                <a:gd name="connsiteX4" fmla="*/ 93132 w 1092200"/>
                <a:gd name="connsiteY4" fmla="*/ 2698919 h 2698919"/>
                <a:gd name="connsiteX5" fmla="*/ 0 w 1092200"/>
                <a:gd name="connsiteY5" fmla="*/ 2605787 h 2698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92200" h="2698919">
                  <a:moveTo>
                    <a:pt x="0" y="0"/>
                  </a:moveTo>
                  <a:lnTo>
                    <a:pt x="1092200" y="463612"/>
                  </a:lnTo>
                  <a:lnTo>
                    <a:pt x="1092200" y="2605787"/>
                  </a:lnTo>
                  <a:cubicBezTo>
                    <a:pt x="1092200" y="2657222"/>
                    <a:pt x="1050503" y="2698919"/>
                    <a:pt x="999068" y="2698919"/>
                  </a:cubicBezTo>
                  <a:lnTo>
                    <a:pt x="93132" y="2698919"/>
                  </a:lnTo>
                  <a:cubicBezTo>
                    <a:pt x="41697" y="2698919"/>
                    <a:pt x="0" y="2657222"/>
                    <a:pt x="0" y="2605787"/>
                  </a:cubicBez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72000" tIns="432000" rIns="72000" bIns="45720" numCol="1" spcCol="0" rtlCol="0" fromWordArt="0" anchor="ctr" anchorCtr="0" forceAA="0" compatLnSpc="1">
              <a:normAutofit/>
            </a:bodyPr>
            <a:p>
              <a:pPr algn="ctr">
                <a:lnSpc>
                  <a:spcPct val="120000"/>
                </a:lnSpc>
              </a:pPr>
              <a:endParaRPr lang="da-DK" altLang="zh-CN" dirty="0" smtClean="0">
                <a:solidFill>
                  <a:srgbClr val="5F5F5F"/>
                </a:solidFill>
                <a:sym typeface="Arial" panose="020B0604020202020204" pitchFamily="34" charset="0"/>
              </a:endParaRPr>
            </a:p>
            <a:p>
              <a:pPr algn="ctr">
                <a:lnSpc>
                  <a:spcPct val="120000"/>
                </a:lnSpc>
              </a:pPr>
              <a:endParaRPr lang="da-DK" altLang="zh-CN" dirty="0" smtClean="0">
                <a:solidFill>
                  <a:srgbClr val="5F5F5F"/>
                </a:solidFill>
                <a:sym typeface="Arial" panose="020B0604020202020204" pitchFamily="34" charset="0"/>
              </a:endParaRPr>
            </a:p>
          </p:txBody>
        </p:sp>
      </p:grpSp>
      <p:sp>
        <p:nvSpPr>
          <p:cNvPr id="12" name="右箭头 11"/>
          <p:cNvSpPr/>
          <p:nvPr/>
        </p:nvSpPr>
        <p:spPr>
          <a:xfrm>
            <a:off x="2956560" y="3484245"/>
            <a:ext cx="426085" cy="4318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右箭头 14"/>
          <p:cNvSpPr/>
          <p:nvPr/>
        </p:nvSpPr>
        <p:spPr>
          <a:xfrm>
            <a:off x="5426075" y="3555365"/>
            <a:ext cx="512445" cy="4318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859790" y="2709545"/>
            <a:ext cx="41275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b="1">
                <a:latin typeface="Calibri" panose="020F0502020204030204" charset="0"/>
              </a:rPr>
              <a:t>①</a:t>
            </a:r>
            <a:endParaRPr lang="zh-CN" altLang="en-US" b="1">
              <a:latin typeface="Calibri" panose="020F050202020403020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133475" y="2709545"/>
            <a:ext cx="182308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/>
              <a:t>审核学生资料完整性（佐证材料是否齐全）；</a:t>
            </a:r>
            <a:endParaRPr lang="zh-CN" altLang="en-US" b="1"/>
          </a:p>
        </p:txBody>
      </p:sp>
      <p:sp>
        <p:nvSpPr>
          <p:cNvPr id="20" name="文本框 19"/>
          <p:cNvSpPr txBox="1"/>
          <p:nvPr/>
        </p:nvSpPr>
        <p:spPr>
          <a:xfrm>
            <a:off x="859790" y="3631565"/>
            <a:ext cx="189738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latin typeface="Calibri" panose="020F0502020204030204" charset="0"/>
              </a:rPr>
              <a:t>②设置并参与民主评议；</a:t>
            </a:r>
            <a:endParaRPr lang="zh-CN" altLang="en-US" b="1">
              <a:latin typeface="Calibri" panose="020F0502020204030204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859790" y="4411980"/>
            <a:ext cx="41275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b="1">
                <a:latin typeface="Calibri" panose="020F0502020204030204" charset="0"/>
              </a:rPr>
              <a:t>③</a:t>
            </a:r>
            <a:endParaRPr lang="zh-CN" altLang="en-US" b="1">
              <a:latin typeface="Calibri" panose="020F0502020204030204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133475" y="4411980"/>
            <a:ext cx="17526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/>
              <a:t>计算排名差异。</a:t>
            </a:r>
            <a:endParaRPr lang="zh-CN" altLang="en-US" b="1"/>
          </a:p>
        </p:txBody>
      </p:sp>
      <p:sp>
        <p:nvSpPr>
          <p:cNvPr id="23" name="文本框 22"/>
          <p:cNvSpPr txBox="1"/>
          <p:nvPr/>
        </p:nvSpPr>
        <p:spPr>
          <a:xfrm>
            <a:off x="3451860" y="2696845"/>
            <a:ext cx="2078355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latin typeface="Calibri" panose="020F0502020204030204" charset="0"/>
              </a:rPr>
              <a:t>①审核学生资料真实性，对排名差异异常的学生进行家访、访谈等。</a:t>
            </a:r>
            <a:endParaRPr lang="zh-CN" altLang="en-US" b="1">
              <a:latin typeface="Calibri" panose="020F0502020204030204" charset="0"/>
            </a:endParaRPr>
          </a:p>
          <a:p>
            <a:endParaRPr lang="zh-CN" altLang="en-US" b="1">
              <a:latin typeface="Calibri" panose="020F0502020204030204" charset="0"/>
            </a:endParaRPr>
          </a:p>
          <a:p>
            <a:r>
              <a:rPr lang="zh-CN" altLang="en-US" b="1">
                <a:latin typeface="Calibri" panose="020F0502020204030204" charset="0"/>
              </a:rPr>
              <a:t>②测评结果确认。将异常信息退回重填</a:t>
            </a:r>
            <a:r>
              <a:rPr lang="en-US" altLang="zh-CN" b="1">
                <a:latin typeface="Calibri" panose="020F0502020204030204" charset="0"/>
              </a:rPr>
              <a:t>or</a:t>
            </a:r>
            <a:r>
              <a:rPr lang="zh-CN" altLang="en-US" b="1">
                <a:latin typeface="Calibri" panose="020F0502020204030204" charset="0"/>
              </a:rPr>
              <a:t>确认测评无误。</a:t>
            </a:r>
            <a:endParaRPr lang="zh-CN" altLang="en-US" b="1">
              <a:latin typeface="Calibri" panose="020F0502020204030204" charset="0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5938520" y="2661920"/>
            <a:ext cx="2202180" cy="2214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latin typeface="Calibri" panose="020F0502020204030204" charset="0"/>
              </a:rPr>
              <a:t>①按分数切线</a:t>
            </a:r>
            <a:endParaRPr lang="zh-CN" altLang="en-US" b="1">
              <a:latin typeface="Calibri" panose="020F0502020204030204" charset="0"/>
            </a:endParaRPr>
          </a:p>
          <a:p>
            <a:r>
              <a:rPr lang="zh-CN" altLang="en-US" b="1">
                <a:latin typeface="Calibri" panose="020F0502020204030204" charset="0"/>
              </a:rPr>
              <a:t>（特困</a:t>
            </a:r>
            <a:r>
              <a:rPr lang="en-US" altLang="zh-CN" b="1">
                <a:latin typeface="Calibri" panose="020F0502020204030204" charset="0"/>
              </a:rPr>
              <a:t>/</a:t>
            </a:r>
            <a:r>
              <a:rPr lang="zh-CN" altLang="en-US" b="1">
                <a:latin typeface="Calibri" panose="020F0502020204030204" charset="0"/>
              </a:rPr>
              <a:t>一般贫困</a:t>
            </a:r>
            <a:r>
              <a:rPr lang="en-US" altLang="zh-CN" b="1">
                <a:latin typeface="Calibri" panose="020F0502020204030204" charset="0"/>
              </a:rPr>
              <a:t>/</a:t>
            </a:r>
            <a:r>
              <a:rPr lang="zh-CN" altLang="en-US" b="1">
                <a:latin typeface="Calibri" panose="020F0502020204030204" charset="0"/>
              </a:rPr>
              <a:t>其他家庭经济困难）</a:t>
            </a:r>
            <a:endParaRPr lang="zh-CN" altLang="en-US" b="1">
              <a:latin typeface="Calibri" panose="020F0502020204030204" charset="0"/>
            </a:endParaRPr>
          </a:p>
          <a:p>
            <a:endParaRPr lang="zh-CN" altLang="en-US" sz="1000" b="1">
              <a:latin typeface="Calibri" panose="020F0502020204030204" charset="0"/>
            </a:endParaRPr>
          </a:p>
          <a:p>
            <a:r>
              <a:rPr lang="zh-CN" altLang="en-US" b="1">
                <a:latin typeface="Calibri" panose="020F0502020204030204" charset="0"/>
              </a:rPr>
              <a:t>②测评结果公示</a:t>
            </a:r>
            <a:endParaRPr lang="zh-CN" altLang="en-US" b="1">
              <a:latin typeface="Calibri" panose="020F0502020204030204" charset="0"/>
            </a:endParaRPr>
          </a:p>
          <a:p>
            <a:endParaRPr lang="zh-CN" altLang="en-US" sz="1000" b="1">
              <a:latin typeface="Calibri" panose="020F0502020204030204" charset="0"/>
            </a:endParaRPr>
          </a:p>
          <a:p>
            <a:r>
              <a:rPr lang="zh-CN" altLang="en-US" b="1">
                <a:latin typeface="Calibri" panose="020F0502020204030204" charset="0"/>
              </a:rPr>
              <a:t>③个别微调</a:t>
            </a:r>
            <a:endParaRPr lang="zh-CN" altLang="en-US" b="1">
              <a:latin typeface="Calibri" panose="020F0502020204030204" charset="0"/>
            </a:endParaRPr>
          </a:p>
          <a:p>
            <a:endParaRPr lang="zh-CN" altLang="en-US" sz="1000" b="1">
              <a:latin typeface="Calibri" panose="020F0502020204030204" charset="0"/>
            </a:endParaRPr>
          </a:p>
          <a:p>
            <a:r>
              <a:rPr lang="en-US" altLang="zh-CN" b="1">
                <a:latin typeface="Calibri" panose="020F0502020204030204" charset="0"/>
              </a:rPr>
              <a:t>④</a:t>
            </a:r>
            <a:r>
              <a:rPr lang="zh-CN" altLang="en-US" b="1">
                <a:latin typeface="Calibri" panose="020F0502020204030204" charset="0"/>
              </a:rPr>
              <a:t>确认助学金名单</a:t>
            </a:r>
            <a:endParaRPr lang="zh-CN" altLang="en-US" b="1">
              <a:latin typeface="Calibri" panose="020F05020202040302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1" name="WordArt 2"/>
          <p:cNvSpPr>
            <a:spLocks noTextEdit="1"/>
          </p:cNvSpPr>
          <p:nvPr/>
        </p:nvSpPr>
        <p:spPr>
          <a:xfrm>
            <a:off x="1835150" y="2276475"/>
            <a:ext cx="5686425" cy="19446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12700" cap="flat" cmpd="sng">
                  <a:solidFill>
                    <a:srgbClr val="EAEAEA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prstShdw prst="shdw11" dir="16200000">
                    <a:srgbClr val="C0C0C0">
                      <a:alpha val="78000"/>
                    </a:srgbClr>
                  </a:prst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谢谢！</a:t>
            </a:r>
            <a:endParaRPr lang="zh-CN" altLang="en-US" sz="3600" b="1">
              <a:ln w="12700" cap="flat" cmpd="sng">
                <a:solidFill>
                  <a:srgbClr val="EAEAEA"/>
                </a:solidFill>
                <a:prstDash val="solid"/>
                <a:round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prstShdw prst="shdw11" dir="16200000">
                  <a:srgbClr val="C0C0C0">
                    <a:alpha val="78000"/>
                  </a:srgbClr>
                </a:prst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5602" name="图片 66564" descr="14061816323582960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04025" y="115888"/>
            <a:ext cx="2154238" cy="14049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3" name="Oval 3"/>
          <p:cNvSpPr/>
          <p:nvPr/>
        </p:nvSpPr>
        <p:spPr>
          <a:xfrm>
            <a:off x="2268538" y="1773238"/>
            <a:ext cx="3554412" cy="3552825"/>
          </a:xfrm>
          <a:prstGeom prst="ellipse">
            <a:avLst/>
          </a:prstGeom>
          <a:gradFill rotWithShape="1">
            <a:gsLst>
              <a:gs pos="0">
                <a:srgbClr val="E6E6E6">
                  <a:alpha val="100000"/>
                </a:srgbClr>
              </a:gs>
              <a:gs pos="14999">
                <a:srgbClr val="7D8496">
                  <a:alpha val="100000"/>
                </a:srgbClr>
              </a:gs>
              <a:gs pos="53000">
                <a:srgbClr val="E6E6E6">
                  <a:alpha val="100000"/>
                </a:srgbClr>
              </a:gs>
              <a:gs pos="67999">
                <a:srgbClr val="7D8496">
                  <a:alpha val="100000"/>
                </a:srgbClr>
              </a:gs>
              <a:gs pos="92999">
                <a:srgbClr val="E6E6E6">
                  <a:alpha val="100000"/>
                </a:srgbClr>
              </a:gs>
              <a:gs pos="100000">
                <a:srgbClr val="FFFFFF">
                  <a:alpha val="100000"/>
                </a:srgbClr>
              </a:gs>
            </a:gsLst>
            <a:lin ang="18900000" scaled="1"/>
            <a:tileRect/>
          </a:gradFill>
          <a:ln w="9525">
            <a:noFill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194" name="Oval 4"/>
          <p:cNvSpPr/>
          <p:nvPr/>
        </p:nvSpPr>
        <p:spPr>
          <a:xfrm>
            <a:off x="2771775" y="2179638"/>
            <a:ext cx="2609850" cy="2606675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50000">
                <a:srgbClr val="A1A1A1"/>
              </a:gs>
              <a:gs pos="100000">
                <a:srgbClr val="FFFFFF"/>
              </a:gs>
            </a:gsLst>
            <a:lin ang="18900000" scaled="1"/>
            <a:tileRect/>
          </a:gradFill>
          <a:ln w="9525">
            <a:noFill/>
          </a:ln>
          <a:effectLst>
            <a:prstShdw prst="shdw17" dist="17961" dir="2699999">
              <a:srgbClr val="999999"/>
            </a:prstShdw>
          </a:effectLst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195" name="Text Box 5"/>
          <p:cNvSpPr txBox="1"/>
          <p:nvPr/>
        </p:nvSpPr>
        <p:spPr>
          <a:xfrm>
            <a:off x="3432175" y="2827338"/>
            <a:ext cx="1884363" cy="11874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br>
              <a:rPr lang="en-US" altLang="zh-CN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具体操作</a:t>
            </a:r>
            <a:br>
              <a:rPr lang="en-US" altLang="zh-CN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196" name="组合 13316"/>
          <p:cNvGrpSpPr/>
          <p:nvPr/>
        </p:nvGrpSpPr>
        <p:grpSpPr>
          <a:xfrm>
            <a:off x="3348038" y="1244600"/>
            <a:ext cx="1392237" cy="1374775"/>
            <a:chOff x="0" y="0"/>
            <a:chExt cx="751" cy="741"/>
          </a:xfrm>
        </p:grpSpPr>
        <p:sp>
          <p:nvSpPr>
            <p:cNvPr id="8197" name="Oval 10"/>
            <p:cNvSpPr/>
            <p:nvPr/>
          </p:nvSpPr>
          <p:spPr>
            <a:xfrm>
              <a:off x="20" y="32"/>
              <a:ext cx="716" cy="709"/>
            </a:xfrm>
            <a:prstGeom prst="ellipse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rgbClr val="313151"/>
                </a:gs>
              </a:gsLst>
              <a:lin ang="5400000" scaled="1"/>
              <a:tileRect/>
            </a:gradFill>
            <a:ln w="38100" cap="flat" cmpd="sng">
              <a:solidFill>
                <a:srgbClr val="F8F8F8">
                  <a:alpha val="76077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pic>
          <p:nvPicPr>
            <p:cNvPr id="8198" name="Picture 11" descr="cir_lighteffect0"/>
            <p:cNvPicPr>
              <a:picLocks noChangeAspect="1"/>
            </p:cNvPicPr>
            <p:nvPr/>
          </p:nvPicPr>
          <p:blipFill>
            <a:blip r:embed="rId1">
              <a:lum bright="17999" contrast="-12000"/>
            </a:blip>
            <a:stretch>
              <a:fillRect/>
            </a:stretch>
          </p:blipFill>
          <p:spPr>
            <a:xfrm>
              <a:off x="0" y="0"/>
              <a:ext cx="751" cy="644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8199" name="Rectangle 12"/>
          <p:cNvSpPr/>
          <p:nvPr/>
        </p:nvSpPr>
        <p:spPr>
          <a:xfrm>
            <a:off x="3348038" y="1574800"/>
            <a:ext cx="1377950" cy="701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家庭经济</a:t>
            </a:r>
            <a:endParaRPr lang="zh-CN" altLang="en-US" sz="20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量化测评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8200" name="组合 13320"/>
          <p:cNvGrpSpPr/>
          <p:nvPr/>
        </p:nvGrpSpPr>
        <p:grpSpPr>
          <a:xfrm>
            <a:off x="2051050" y="3573463"/>
            <a:ext cx="1393825" cy="1374775"/>
            <a:chOff x="0" y="0"/>
            <a:chExt cx="751" cy="741"/>
          </a:xfrm>
        </p:grpSpPr>
        <p:sp>
          <p:nvSpPr>
            <p:cNvPr id="8201" name="Oval 14"/>
            <p:cNvSpPr/>
            <p:nvPr/>
          </p:nvSpPr>
          <p:spPr>
            <a:xfrm>
              <a:off x="20" y="32"/>
              <a:ext cx="716" cy="709"/>
            </a:xfrm>
            <a:prstGeom prst="ellipse">
              <a:avLst/>
            </a:prstGeom>
            <a:gradFill rotWithShape="1">
              <a:gsLst>
                <a:gs pos="0">
                  <a:schemeClr val="accent2"/>
                </a:gs>
                <a:gs pos="100000">
                  <a:srgbClr val="313141"/>
                </a:gs>
              </a:gsLst>
              <a:lin ang="5400000" scaled="1"/>
              <a:tileRect/>
            </a:gradFill>
            <a:ln w="38100" cap="flat" cmpd="sng">
              <a:solidFill>
                <a:srgbClr val="F8F8F8">
                  <a:alpha val="76077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pic>
          <p:nvPicPr>
            <p:cNvPr id="8202" name="Picture 15" descr="cir_lighteffect0"/>
            <p:cNvPicPr>
              <a:picLocks noChangeAspect="1"/>
            </p:cNvPicPr>
            <p:nvPr/>
          </p:nvPicPr>
          <p:blipFill>
            <a:blip r:embed="rId1">
              <a:lum bright="17999" contrast="-12000"/>
            </a:blip>
            <a:stretch>
              <a:fillRect/>
            </a:stretch>
          </p:blipFill>
          <p:spPr>
            <a:xfrm>
              <a:off x="0" y="0"/>
              <a:ext cx="751" cy="644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8203" name="Rectangle 16"/>
          <p:cNvSpPr/>
          <p:nvPr/>
        </p:nvSpPr>
        <p:spPr>
          <a:xfrm>
            <a:off x="2124075" y="3951288"/>
            <a:ext cx="1377950" cy="701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000" b="1" dirty="0">
                <a:solidFill>
                  <a:srgbClr val="F8F8F8"/>
                </a:solidFill>
                <a:latin typeface="微软雅黑" panose="020B0503020204020204" pitchFamily="34" charset="-122"/>
                <a:ea typeface="宋体" panose="02010600030101010101" pitchFamily="2" charset="-122"/>
              </a:rPr>
              <a:t>民主评议     主观测评</a:t>
            </a:r>
            <a:endParaRPr lang="en-US" altLang="zh-CN" sz="2000" b="1" dirty="0">
              <a:solidFill>
                <a:srgbClr val="F8F8F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204" name="组合 13324"/>
          <p:cNvGrpSpPr/>
          <p:nvPr/>
        </p:nvGrpSpPr>
        <p:grpSpPr>
          <a:xfrm>
            <a:off x="4787900" y="3548063"/>
            <a:ext cx="1393825" cy="1374775"/>
            <a:chOff x="0" y="0"/>
            <a:chExt cx="751" cy="741"/>
          </a:xfrm>
        </p:grpSpPr>
        <p:sp>
          <p:nvSpPr>
            <p:cNvPr id="8205" name="Oval 18"/>
            <p:cNvSpPr/>
            <p:nvPr/>
          </p:nvSpPr>
          <p:spPr>
            <a:xfrm>
              <a:off x="20" y="32"/>
              <a:ext cx="716" cy="709"/>
            </a:xfrm>
            <a:prstGeom prst="ellipse">
              <a:avLst/>
            </a:prstGeom>
            <a:gradFill rotWithShape="1">
              <a:gsLst>
                <a:gs pos="0">
                  <a:schemeClr val="hlink"/>
                </a:gs>
                <a:gs pos="100000">
                  <a:srgbClr val="202031"/>
                </a:gs>
              </a:gsLst>
              <a:lin ang="5400000" scaled="1"/>
              <a:tileRect/>
            </a:gradFill>
            <a:ln w="38100" cap="flat" cmpd="sng">
              <a:solidFill>
                <a:srgbClr val="F8F8F8">
                  <a:alpha val="76077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pic>
          <p:nvPicPr>
            <p:cNvPr id="8206" name="Picture 19" descr="cir_lighteffect0"/>
            <p:cNvPicPr>
              <a:picLocks noChangeAspect="1"/>
            </p:cNvPicPr>
            <p:nvPr/>
          </p:nvPicPr>
          <p:blipFill>
            <a:blip r:embed="rId1">
              <a:lum bright="17999" contrast="-12000"/>
            </a:blip>
            <a:stretch>
              <a:fillRect/>
            </a:stretch>
          </p:blipFill>
          <p:spPr>
            <a:xfrm>
              <a:off x="0" y="0"/>
              <a:ext cx="751" cy="644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8207" name="Rectangle 20"/>
          <p:cNvSpPr/>
          <p:nvPr/>
        </p:nvSpPr>
        <p:spPr>
          <a:xfrm>
            <a:off x="4926013" y="3908425"/>
            <a:ext cx="1230312" cy="7080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000" b="1" dirty="0">
                <a:solidFill>
                  <a:srgbClr val="F8F8F8"/>
                </a:solidFill>
                <a:latin typeface="微软雅黑" panose="020B0503020204020204" pitchFamily="34" charset="-122"/>
                <a:ea typeface="宋体" panose="02010600030101010101" pitchFamily="2" charset="-122"/>
              </a:rPr>
              <a:t>异常情况学校意见</a:t>
            </a:r>
            <a:endParaRPr lang="en-US" altLang="zh-CN" sz="2000" b="1" dirty="0">
              <a:solidFill>
                <a:srgbClr val="F8F8F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08" name="Rectangle 20"/>
          <p:cNvSpPr/>
          <p:nvPr/>
        </p:nvSpPr>
        <p:spPr>
          <a:xfrm>
            <a:off x="1116013" y="5373688"/>
            <a:ext cx="6697662" cy="915987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rgbClr val="5C5C99"/>
            </a:prstShdw>
          </a:effectLst>
        </p:spPr>
        <p:txBody>
          <a:bodyPr anchor="t">
            <a:spAutoFit/>
          </a:bodyPr>
          <a:p>
            <a:r>
              <a:rPr lang="zh-CN" altLang="en-US" b="1" dirty="0">
                <a:latin typeface="Arial" panose="020B0604020202020204" pitchFamily="34" charset="0"/>
                <a:ea typeface="宋体" panose="02010600030101010101" pitchFamily="2" charset="-122"/>
              </a:rPr>
              <a:t>  家庭经济困难学生认定量化测评分值（</a:t>
            </a:r>
            <a:r>
              <a:rPr lang="en-US" altLang="zh-CN" b="1" dirty="0">
                <a:latin typeface="Arial" panose="020B0604020202020204" pitchFamily="34" charset="0"/>
                <a:ea typeface="宋体" panose="02010600030101010101" pitchFamily="2" charset="-122"/>
              </a:rPr>
              <a:t>M</a:t>
            </a:r>
            <a:r>
              <a:rPr lang="zh-CN" altLang="en-US" b="1" dirty="0">
                <a:latin typeface="Arial" panose="020B0604020202020204" pitchFamily="34" charset="0"/>
                <a:ea typeface="宋体" panose="02010600030101010101" pitchFamily="2" charset="-122"/>
              </a:rPr>
              <a:t>）</a:t>
            </a:r>
            <a:endParaRPr lang="zh-CN" altLang="en-US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en-US" altLang="zh-CN" b="1" dirty="0">
                <a:latin typeface="Arial" panose="020B0604020202020204" pitchFamily="34" charset="0"/>
                <a:ea typeface="宋体" panose="02010600030101010101" pitchFamily="2" charset="-122"/>
              </a:rPr>
              <a:t>=</a:t>
            </a:r>
            <a:r>
              <a:rPr lang="zh-CN" altLang="en-US" b="1" dirty="0">
                <a:latin typeface="Arial" panose="020B0604020202020204" pitchFamily="34" charset="0"/>
                <a:ea typeface="宋体" panose="02010600030101010101" pitchFamily="2" charset="-122"/>
              </a:rPr>
              <a:t>家庭经济量化测评分值（</a:t>
            </a:r>
            <a:r>
              <a:rPr lang="en-US" altLang="zh-CN" b="1" dirty="0">
                <a:latin typeface="Arial" panose="020B0604020202020204" pitchFamily="34" charset="0"/>
                <a:ea typeface="宋体" panose="02010600030101010101" pitchFamily="2" charset="-122"/>
              </a:rPr>
              <a:t>X</a:t>
            </a:r>
            <a:r>
              <a:rPr lang="zh-CN" altLang="en-US" b="1" dirty="0">
                <a:latin typeface="Arial" panose="020B0604020202020204" pitchFamily="34" charset="0"/>
                <a:ea typeface="宋体" panose="02010600030101010101" pitchFamily="2" charset="-122"/>
              </a:rPr>
              <a:t>）</a:t>
            </a:r>
            <a:r>
              <a:rPr lang="en-US" altLang="zh-CN" b="1" dirty="0">
                <a:latin typeface="Arial" panose="020B0604020202020204" pitchFamily="34" charset="0"/>
                <a:ea typeface="宋体" panose="02010600030101010101" pitchFamily="2" charset="-122"/>
              </a:rPr>
              <a:t>+</a:t>
            </a:r>
            <a:r>
              <a:rPr lang="zh-CN" altLang="en-US" b="1" dirty="0">
                <a:latin typeface="Arial" panose="020B0604020202020204" pitchFamily="34" charset="0"/>
                <a:ea typeface="宋体" panose="02010600030101010101" pitchFamily="2" charset="-122"/>
              </a:rPr>
              <a:t>民主评议测评分值（</a:t>
            </a:r>
            <a:r>
              <a:rPr lang="en-US" altLang="zh-CN" b="1" dirty="0">
                <a:latin typeface="Arial" panose="020B0604020202020204" pitchFamily="34" charset="0"/>
                <a:ea typeface="宋体" panose="02010600030101010101" pitchFamily="2" charset="-122"/>
              </a:rPr>
              <a:t>Y</a:t>
            </a:r>
            <a:r>
              <a:rPr lang="zh-CN" altLang="en-US" b="1" dirty="0">
                <a:latin typeface="Arial" panose="020B0604020202020204" pitchFamily="34" charset="0"/>
                <a:ea typeface="宋体" panose="02010600030101010101" pitchFamily="2" charset="-122"/>
              </a:rPr>
              <a:t>）</a:t>
            </a:r>
            <a:endParaRPr lang="en-US" altLang="zh-CN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en-US" altLang="zh-CN" b="1" dirty="0">
                <a:latin typeface="Arial" panose="020B0604020202020204" pitchFamily="34" charset="0"/>
                <a:ea typeface="宋体" panose="02010600030101010101" pitchFamily="2" charset="-122"/>
              </a:rPr>
              <a:t>+</a:t>
            </a:r>
            <a:r>
              <a:rPr lang="zh-CN" altLang="en-US" b="1" dirty="0">
                <a:latin typeface="Arial" panose="020B0604020202020204" pitchFamily="34" charset="0"/>
                <a:ea typeface="宋体" panose="02010600030101010101" pitchFamily="2" charset="-122"/>
              </a:rPr>
              <a:t>异常情况考察意见分值（</a:t>
            </a:r>
            <a:r>
              <a:rPr lang="en-US" altLang="zh-CN" b="1" dirty="0">
                <a:latin typeface="Arial" panose="020B0604020202020204" pitchFamily="34" charset="0"/>
                <a:ea typeface="宋体" panose="02010600030101010101" pitchFamily="2" charset="-122"/>
              </a:rPr>
              <a:t>Z</a:t>
            </a:r>
            <a:r>
              <a:rPr lang="zh-CN" altLang="en-US" b="1" dirty="0">
                <a:latin typeface="Arial" panose="020B0604020202020204" pitchFamily="34" charset="0"/>
                <a:ea typeface="宋体" panose="02010600030101010101" pitchFamily="2" charset="-122"/>
              </a:rPr>
              <a:t>）。</a:t>
            </a:r>
            <a:endParaRPr lang="zh-CN" altLang="en-US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209" name="标题 1"/>
          <p:cNvSpPr/>
          <p:nvPr/>
        </p:nvSpPr>
        <p:spPr>
          <a:xfrm>
            <a:off x="928688" y="285750"/>
            <a:ext cx="7858125" cy="6858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r>
              <a:rPr lang="zh-CN" altLang="en-US" sz="36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一．指标体系</a:t>
            </a:r>
            <a:endParaRPr lang="zh-CN" altLang="en-US" sz="3600" b="1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210" name="文本框 13331"/>
          <p:cNvSpPr txBox="1"/>
          <p:nvPr/>
        </p:nvSpPr>
        <p:spPr>
          <a:xfrm>
            <a:off x="6588125" y="2349500"/>
            <a:ext cx="1800225" cy="376238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  <a:effectLst>
            <a:prstShdw prst="shdw17" dist="17961" dir="2699999">
              <a:srgbClr val="000000"/>
            </a:prstShdw>
          </a:effectLst>
        </p:spPr>
        <p:txBody>
          <a:bodyPr anchor="t">
            <a:spAutoFit/>
          </a:bodyPr>
          <a:p>
            <a:r>
              <a:rPr lang="en-US" altLang="zh-CN" dirty="0">
                <a:latin typeface="Arial" panose="020B0604020202020204" pitchFamily="34" charset="0"/>
                <a:ea typeface="微软雅黑" panose="020B0503020204020204" pitchFamily="34" charset="-122"/>
              </a:rPr>
              <a:t>  4</a:t>
            </a:r>
            <a:r>
              <a:rPr lang="zh-CN" altLang="en-US" dirty="0">
                <a:latin typeface="Arial" panose="020B0604020202020204" pitchFamily="34" charset="0"/>
                <a:ea typeface="微软雅黑" panose="020B0503020204020204" pitchFamily="34" charset="-122"/>
              </a:rPr>
              <a:t>个一级指标</a:t>
            </a:r>
            <a:endParaRPr lang="zh-CN" altLang="en-US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8211" name="文本框 13332"/>
          <p:cNvSpPr txBox="1"/>
          <p:nvPr/>
        </p:nvSpPr>
        <p:spPr>
          <a:xfrm>
            <a:off x="6588125" y="3052763"/>
            <a:ext cx="1800225" cy="374650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  <a:effectLst>
            <a:prstShdw prst="shdw17" dist="17961" dir="2699999">
              <a:srgbClr val="000000"/>
            </a:prstShdw>
          </a:effectLst>
        </p:spPr>
        <p:txBody>
          <a:bodyPr anchor="t">
            <a:spAutoFit/>
          </a:bodyPr>
          <a:p>
            <a:r>
              <a:rPr lang="en-US" altLang="zh-CN" dirty="0">
                <a:latin typeface="Arial" panose="020B0604020202020204" pitchFamily="34" charset="0"/>
                <a:ea typeface="微软雅黑" panose="020B0503020204020204" pitchFamily="34" charset="-122"/>
              </a:rPr>
              <a:t> 17</a:t>
            </a:r>
            <a:r>
              <a:rPr lang="zh-CN" altLang="en-US" dirty="0">
                <a:latin typeface="Arial" panose="020B0604020202020204" pitchFamily="34" charset="0"/>
                <a:ea typeface="微软雅黑" panose="020B0503020204020204" pitchFamily="34" charset="-122"/>
              </a:rPr>
              <a:t>个二级指标</a:t>
            </a:r>
            <a:endParaRPr lang="zh-CN" altLang="en-US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8212" name="文本框 13333"/>
          <p:cNvSpPr txBox="1"/>
          <p:nvPr/>
        </p:nvSpPr>
        <p:spPr>
          <a:xfrm>
            <a:off x="6588125" y="3773488"/>
            <a:ext cx="1800225" cy="374650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  <a:effectLst>
            <a:prstShdw prst="shdw17" dist="17961" dir="2699999">
              <a:srgbClr val="000000"/>
            </a:prstShdw>
          </a:effectLst>
        </p:spPr>
        <p:txBody>
          <a:bodyPr anchor="t">
            <a:spAutoFit/>
          </a:bodyPr>
          <a:p>
            <a:r>
              <a:rPr lang="en-US" altLang="zh-CN" dirty="0">
                <a:latin typeface="Arial" panose="020B0604020202020204" pitchFamily="34" charset="0"/>
                <a:ea typeface="微软雅黑" panose="020B0503020204020204" pitchFamily="34" charset="-122"/>
              </a:rPr>
              <a:t>  62</a:t>
            </a:r>
            <a:r>
              <a:rPr lang="zh-CN" altLang="en-US" dirty="0">
                <a:latin typeface="Arial" panose="020B0604020202020204" pitchFamily="34" charset="0"/>
                <a:ea typeface="微软雅黑" panose="020B0503020204020204" pitchFamily="34" charset="-122"/>
              </a:rPr>
              <a:t>个观测点</a:t>
            </a:r>
            <a:endParaRPr lang="zh-CN" altLang="en-US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Rectangle 2"/>
          <p:cNvSpPr/>
          <p:nvPr/>
        </p:nvSpPr>
        <p:spPr>
          <a:xfrm>
            <a:off x="1331913" y="333375"/>
            <a:ext cx="7315200" cy="6858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endParaRPr lang="zh-CN" altLang="en-US" sz="4000" b="1" dirty="0">
              <a:solidFill>
                <a:srgbClr val="FFFFFF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9218" name="Rectangle 31"/>
          <p:cNvSpPr/>
          <p:nvPr/>
        </p:nvSpPr>
        <p:spPr>
          <a:xfrm>
            <a:off x="4140200" y="1363663"/>
            <a:ext cx="2519363" cy="427037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rgbClr val="5C5C99"/>
            </a:prstShdw>
          </a:effectLst>
        </p:spPr>
        <p:txBody>
          <a:bodyPr anchor="ctr">
            <a:spAutoFit/>
          </a:bodyPr>
          <a:p>
            <a:r>
              <a:rPr lang="en-US" altLang="zh-CN" sz="2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、量化考核测评</a:t>
            </a:r>
            <a:endParaRPr lang="zh-CN" altLang="en-US" sz="2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219" name="Group 35"/>
          <p:cNvGrpSpPr/>
          <p:nvPr/>
        </p:nvGrpSpPr>
        <p:grpSpPr>
          <a:xfrm>
            <a:off x="282575" y="1385888"/>
            <a:ext cx="5634038" cy="5676900"/>
            <a:chOff x="178" y="873"/>
            <a:chExt cx="3549" cy="3576"/>
          </a:xfrm>
        </p:grpSpPr>
        <p:pic>
          <p:nvPicPr>
            <p:cNvPr id="9220" name="Oval 4"/>
            <p:cNvPicPr/>
            <p:nvPr/>
          </p:nvPicPr>
          <p:blipFill>
            <a:blip r:embed="rId1"/>
            <a:stretch>
              <a:fillRect/>
            </a:stretch>
          </p:blipFill>
          <p:spPr>
            <a:xfrm>
              <a:off x="178" y="873"/>
              <a:ext cx="3549" cy="357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221" name="文本框 16391"/>
            <p:cNvSpPr txBox="1"/>
            <p:nvPr/>
          </p:nvSpPr>
          <p:spPr>
            <a:xfrm>
              <a:off x="686" y="1384"/>
              <a:ext cx="2329" cy="234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9222" name="Rectangle 2"/>
          <p:cNvSpPr/>
          <p:nvPr/>
        </p:nvSpPr>
        <p:spPr>
          <a:xfrm>
            <a:off x="-31750" y="908050"/>
            <a:ext cx="8923338" cy="6727825"/>
          </a:xfrm>
          <a:prstGeom prst="rect">
            <a:avLst/>
          </a:prstGeom>
          <a:noFill/>
          <a:ln w="9525">
            <a:noFill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394" name="Text Box 5"/>
          <p:cNvSpPr txBox="1"/>
          <p:nvPr/>
        </p:nvSpPr>
        <p:spPr>
          <a:xfrm>
            <a:off x="2071688" y="1482725"/>
            <a:ext cx="1731963" cy="3746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/>
          <a:p>
            <a:pPr marR="0" algn="just" defTabSz="914400" rtl="0" eaLnBrk="0" hangingPunct="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b="1" kern="1200" cap="none" spc="0" normalizeH="0" baseline="0" noProof="1">
                <a:solidFill>
                  <a:schemeClr val="bg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家庭经济情况测评  （</a:t>
            </a:r>
            <a:r>
              <a:rPr kumimoji="0" lang="en-US" altLang="x-none" b="1" kern="1200" cap="none" spc="0" normalizeH="0" baseline="0" noProof="1">
                <a:solidFill>
                  <a:schemeClr val="bg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x</a:t>
            </a:r>
            <a:r>
              <a:rPr kumimoji="0" lang="zh-CN" altLang="en-US" b="1" kern="1200" cap="none" spc="0" normalizeH="0" baseline="0" noProof="1">
                <a:solidFill>
                  <a:schemeClr val="bg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值）</a:t>
            </a:r>
            <a:endParaRPr kumimoji="0" lang="zh-CN" altLang="en-US" b="1" kern="1200" cap="none" spc="0" normalizeH="0" baseline="0" noProof="1">
              <a:solidFill>
                <a:schemeClr val="bg1"/>
              </a:solidFill>
              <a:effectLst>
                <a:outerShdw blurRad="38100" dist="38100" dir="2700000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9224" name="Group 34"/>
          <p:cNvGrpSpPr/>
          <p:nvPr/>
        </p:nvGrpSpPr>
        <p:grpSpPr>
          <a:xfrm>
            <a:off x="1285875" y="2000250"/>
            <a:ext cx="3286125" cy="2616200"/>
            <a:chOff x="819" y="1260"/>
            <a:chExt cx="1935" cy="1648"/>
          </a:xfrm>
        </p:grpSpPr>
        <p:grpSp>
          <p:nvGrpSpPr>
            <p:cNvPr id="9225" name="组合 16395"/>
            <p:cNvGrpSpPr/>
            <p:nvPr/>
          </p:nvGrpSpPr>
          <p:grpSpPr>
            <a:xfrm>
              <a:off x="819" y="1260"/>
              <a:ext cx="1935" cy="1648"/>
              <a:chOff x="-239124" y="77736"/>
              <a:chExt cx="3075293" cy="2615184"/>
            </a:xfrm>
          </p:grpSpPr>
          <p:pic>
            <p:nvPicPr>
              <p:cNvPr id="9226" name="Oval 6"/>
              <p:cNvPicPr/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-239124" y="77736"/>
                <a:ext cx="3075293" cy="261518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9227" name="文本框 16397"/>
              <p:cNvSpPr txBox="1"/>
              <p:nvPr/>
            </p:nvSpPr>
            <p:spPr>
              <a:xfrm>
                <a:off x="421751" y="397187"/>
                <a:ext cx="1753957" cy="176594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9228" name="Text Box 7"/>
            <p:cNvSpPr txBox="1"/>
            <p:nvPr/>
          </p:nvSpPr>
          <p:spPr>
            <a:xfrm>
              <a:off x="1239" y="1332"/>
              <a:ext cx="1346" cy="141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 algn="just" eaLnBrk="0" hangingPunct="0"/>
              <a:r>
                <a:rPr lang="zh-CN" altLang="en-US" sz="2000" b="1" u="sng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兜底对象</a:t>
              </a:r>
              <a:endParaRPr lang="zh-CN" altLang="en-US" sz="2000" b="1" u="sng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just" eaLnBrk="0" hangingPunct="0"/>
              <a:endParaRPr lang="zh-CN" altLang="en-US" sz="800" b="1" u="sng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just" eaLnBrk="0" hangingPunct="0"/>
              <a:r>
                <a:rPr lang="en-US" altLang="zh-CN" sz="16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1.</a:t>
              </a:r>
              <a:r>
                <a:rPr lang="zh-CN" altLang="en-US" sz="16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城乡低保家庭（含特困供养人员）子女</a:t>
              </a:r>
              <a:endParaRPr lang="en-US" altLang="zh-CN" sz="16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just" eaLnBrk="0" hangingPunct="0"/>
              <a:r>
                <a:rPr lang="en-US" altLang="zh-CN" sz="16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2.</a:t>
              </a:r>
              <a:r>
                <a:rPr lang="zh-CN" altLang="en-US" sz="16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建档立卡贫困户子女</a:t>
              </a:r>
              <a:endPara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just" eaLnBrk="0" hangingPunct="0"/>
              <a:r>
                <a:rPr lang="en-US" altLang="zh-CN" sz="16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3.</a:t>
              </a:r>
              <a:r>
                <a:rPr lang="zh-CN" altLang="en-US" sz="16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家庭经济困难残疾学生</a:t>
              </a:r>
              <a:endParaRPr lang="en-US" altLang="zh-CN" sz="16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just" eaLnBrk="0" hangingPunct="0"/>
              <a:r>
                <a:rPr lang="en-US" altLang="zh-CN" sz="16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4.</a:t>
              </a:r>
              <a:r>
                <a:rPr lang="zh-CN" altLang="en-US" sz="16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烈士子女或优抚家庭</a:t>
              </a:r>
              <a:endParaRPr lang="en-US" altLang="zh-CN" sz="16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just" eaLnBrk="0" hangingPunct="0"/>
              <a:r>
                <a:rPr lang="en-US" altLang="zh-CN" sz="16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5.</a:t>
              </a:r>
              <a:r>
                <a:rPr lang="zh-CN" altLang="en-US" sz="16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孤儿</a:t>
              </a:r>
              <a:endParaRPr lang="zh-CN" altLang="en-US" sz="8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229" name="Text Box 8"/>
          <p:cNvSpPr txBox="1"/>
          <p:nvPr/>
        </p:nvSpPr>
        <p:spPr>
          <a:xfrm>
            <a:off x="2071688" y="4429125"/>
            <a:ext cx="2643187" cy="22415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algn="just" eaLnBrk="0" hangingPunct="0"/>
            <a:r>
              <a:rPr lang="zh-CN" altLang="en-US" b="1" u="sng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量化指标</a:t>
            </a:r>
            <a:endParaRPr lang="zh-CN" altLang="en-US" b="1" u="sng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eaLnBrk="0" hangingPunct="0"/>
            <a:endParaRPr lang="en-US" altLang="zh-CN" sz="800" b="1" u="sng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eaLnBrk="0" hangingPunct="0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家庭所在县区（是否国家级贫困县）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eaLnBrk="0" hangingPunct="0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学费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eaLnBrk="0" hangingPunct="0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家庭主要成员职业特征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eaLnBrk="0" hangingPunct="0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家庭主要成员劳动能力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eaLnBrk="0" hangingPunct="0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住房情况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eaLnBrk="0" hangingPunct="0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医疗支出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eaLnBrk="0" hangingPunct="0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突发情况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eaLnBrk="0" hangingPunct="0"/>
            <a:r>
              <a:rPr lang="en-US" altLang="zh-CN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eaLnBrk="0" hangingPunct="0"/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955" name="Freeform 13"/>
          <p:cNvSpPr>
            <a:spLocks noChangeArrowheads="1"/>
          </p:cNvSpPr>
          <p:nvPr/>
        </p:nvSpPr>
        <p:spPr bwMode="auto">
          <a:xfrm>
            <a:off x="4570413" y="4597400"/>
            <a:ext cx="1773238" cy="1520825"/>
          </a:xfrm>
          <a:custGeom>
            <a:avLst/>
            <a:gdLst/>
            <a:ahLst/>
            <a:cxnLst>
              <a:cxn ang="0">
                <a:pos x="0" y="1710"/>
              </a:cxn>
              <a:cxn ang="0">
                <a:pos x="2505" y="0"/>
              </a:cxn>
            </a:cxnLst>
            <a:rect l="0" t="0" r="r" b="b"/>
            <a:pathLst>
              <a:path w="2505" h="1710">
                <a:moveTo>
                  <a:pt x="0" y="1710"/>
                </a:moveTo>
                <a:lnTo>
                  <a:pt x="2505" y="0"/>
                </a:lnTo>
              </a:path>
            </a:pathLst>
          </a:custGeom>
          <a:noFill/>
          <a:ln w="38100">
            <a:solidFill>
              <a:schemeClr val="accent2"/>
            </a:solidFill>
            <a:round/>
          </a:ln>
          <a:effectLst>
            <a:outerShdw dist="23000" dir="5400000" algn="ctr" rotWithShape="0">
              <a:srgbClr val="000000">
                <a:alpha val="31000"/>
              </a:srgbClr>
            </a:outerShdw>
          </a:effec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231" name="Line 14"/>
          <p:cNvSpPr/>
          <p:nvPr/>
        </p:nvSpPr>
        <p:spPr>
          <a:xfrm flipV="1">
            <a:off x="5988050" y="2860675"/>
            <a:ext cx="0" cy="2990850"/>
          </a:xfrm>
          <a:prstGeom prst="line">
            <a:avLst/>
          </a:prstGeom>
          <a:ln w="38100" cap="flat" cmpd="sng">
            <a:solidFill>
              <a:schemeClr val="accent2"/>
            </a:solidFill>
            <a:prstDash val="solid"/>
            <a:round/>
            <a:headEnd type="none" w="med" len="med"/>
            <a:tailEnd type="triangle" w="med" len="med"/>
          </a:ln>
          <a:effectLst>
            <a:outerShdw dist="23000" dir="5400000" algn="ctr" rotWithShape="0">
              <a:srgbClr val="000000">
                <a:alpha val="31000"/>
              </a:srgbClr>
            </a:outerShdw>
          </a:effectLst>
        </p:spPr>
      </p:sp>
      <p:grpSp>
        <p:nvGrpSpPr>
          <p:cNvPr id="9232" name="Group 33"/>
          <p:cNvGrpSpPr/>
          <p:nvPr/>
        </p:nvGrpSpPr>
        <p:grpSpPr>
          <a:xfrm>
            <a:off x="5948363" y="1314450"/>
            <a:ext cx="2935287" cy="2795588"/>
            <a:chOff x="3747" y="828"/>
            <a:chExt cx="1849" cy="1761"/>
          </a:xfrm>
        </p:grpSpPr>
        <p:grpSp>
          <p:nvGrpSpPr>
            <p:cNvPr id="9233" name="组合 16403"/>
            <p:cNvGrpSpPr/>
            <p:nvPr/>
          </p:nvGrpSpPr>
          <p:grpSpPr>
            <a:xfrm>
              <a:off x="3747" y="828"/>
              <a:ext cx="1849" cy="1761"/>
              <a:chOff x="0" y="0"/>
              <a:chExt cx="2938272" cy="2798064"/>
            </a:xfrm>
          </p:grpSpPr>
          <p:pic>
            <p:nvPicPr>
              <p:cNvPr id="9234" name="Oval 9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0" y="0"/>
                <a:ext cx="2938272" cy="279806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9235" name="文本框 16405"/>
              <p:cNvSpPr txBox="1"/>
              <p:nvPr/>
            </p:nvSpPr>
            <p:spPr>
              <a:xfrm>
                <a:off x="413693" y="393394"/>
                <a:ext cx="1789036" cy="169108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6407" name="Text Box 10"/>
            <p:cNvSpPr txBox="1"/>
            <p:nvPr/>
          </p:nvSpPr>
          <p:spPr>
            <a:xfrm>
              <a:off x="4085" y="939"/>
              <a:ext cx="1225" cy="1366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/>
            <a:lstStyle/>
            <a:p>
              <a:pPr marR="0" algn="ctr" defTabSz="914400" rtl="0" eaLnBrk="0" hangingPunct="0"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b="1" kern="1200" cap="none" spc="0" normalizeH="0" baseline="0" noProof="1">
                  <a:solidFill>
                    <a:schemeClr val="bg1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民主评议测评（</a:t>
              </a:r>
              <a:r>
                <a:rPr kumimoji="0" lang="en-US" altLang="x-none" b="1" kern="1200" cap="none" spc="0" normalizeH="0" baseline="0" noProof="1">
                  <a:solidFill>
                    <a:schemeClr val="bg1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Y</a:t>
              </a:r>
              <a:r>
                <a:rPr kumimoji="0" lang="zh-CN" altLang="en-US" b="1" kern="1200" cap="none" spc="0" normalizeH="0" baseline="0" noProof="1">
                  <a:solidFill>
                    <a:schemeClr val="bg1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值）</a:t>
              </a:r>
              <a:endParaRPr kumimoji="0" lang="zh-CN" altLang="en-US" b="1" kern="1200" cap="none" spc="0" normalizeH="0" baseline="0" noProof="1">
                <a:solidFill>
                  <a:schemeClr val="bg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 marR="0" algn="ctr" defTabSz="914400" rtl="0" eaLnBrk="0" hangingPunct="0"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1600" b="1" kern="1200" cap="none" spc="0" normalizeH="0" baseline="0" noProof="1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申请人的困难程度</a:t>
              </a:r>
              <a:endParaRPr kumimoji="0" lang="zh-CN" altLang="en-US" sz="1600" b="1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 marR="0" algn="ctr" defTabSz="914400" rtl="0" eaLnBrk="0" hangingPunct="0"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1600" b="1" kern="1200" cap="none" spc="0" normalizeH="0" baseline="0" noProof="1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学习态度</a:t>
              </a:r>
              <a:endParaRPr kumimoji="0" lang="en-US" altLang="zh-CN" sz="1600" b="1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endParaRPr>
            </a:p>
            <a:p>
              <a:pPr marR="0" algn="ctr" defTabSz="914400" rtl="0" eaLnBrk="0" hangingPunct="0"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1600" b="1" kern="1200" cap="none" spc="0" normalizeH="0" baseline="0" noProof="1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品德修养</a:t>
              </a:r>
              <a:endParaRPr kumimoji="0" lang="en-US" altLang="zh-CN" sz="1600" b="1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endParaRPr>
            </a:p>
            <a:p>
              <a:pPr marR="0" algn="ctr" defTabSz="914400" rtl="0" eaLnBrk="0" hangingPunct="0"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1600" b="1" kern="1200" cap="none" spc="0" normalizeH="0" baseline="0" noProof="1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手机消费</a:t>
              </a:r>
              <a:endParaRPr kumimoji="0" lang="en-US" altLang="zh-CN" sz="1600" b="1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endParaRPr>
            </a:p>
            <a:p>
              <a:pPr marR="0" algn="ctr" defTabSz="914400" rtl="0" eaLnBrk="0" hangingPunct="0"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1600" b="1" kern="1200" cap="none" spc="0" normalizeH="0" baseline="0" noProof="1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日常衣着等消费</a:t>
              </a:r>
              <a:endParaRPr kumimoji="0" lang="en-US" altLang="zh-CN" sz="1600" b="1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endParaRPr>
            </a:p>
            <a:p>
              <a:pPr marR="0" algn="ctr" defTabSz="914400" rtl="0" eaLnBrk="0" hangingPunct="0"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1600" b="1" kern="1200" cap="none" spc="0" normalizeH="0" baseline="0" noProof="1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伙食消费</a:t>
              </a:r>
              <a:endParaRPr kumimoji="0" lang="zh-CN" altLang="en-US" sz="1600" b="1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9237" name="Group 32"/>
          <p:cNvGrpSpPr/>
          <p:nvPr/>
        </p:nvGrpSpPr>
        <p:grpSpPr>
          <a:xfrm>
            <a:off x="5967413" y="4186238"/>
            <a:ext cx="2935287" cy="2951162"/>
            <a:chOff x="3759" y="2637"/>
            <a:chExt cx="1849" cy="1859"/>
          </a:xfrm>
        </p:grpSpPr>
        <p:grpSp>
          <p:nvGrpSpPr>
            <p:cNvPr id="9238" name="组合 16408"/>
            <p:cNvGrpSpPr/>
            <p:nvPr/>
          </p:nvGrpSpPr>
          <p:grpSpPr>
            <a:xfrm>
              <a:off x="3759" y="2637"/>
              <a:ext cx="1849" cy="1859"/>
              <a:chOff x="0" y="0"/>
              <a:chExt cx="2938272" cy="2950464"/>
            </a:xfrm>
          </p:grpSpPr>
          <p:pic>
            <p:nvPicPr>
              <p:cNvPr id="9239" name="Oval 1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0" y="0"/>
                <a:ext cx="2938272" cy="295046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9240" name="文本框 16410"/>
              <p:cNvSpPr txBox="1"/>
              <p:nvPr/>
            </p:nvSpPr>
            <p:spPr>
              <a:xfrm>
                <a:off x="412459" y="413617"/>
                <a:ext cx="1789036" cy="179677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6412" name="Text Box 12"/>
            <p:cNvSpPr txBox="1"/>
            <p:nvPr/>
          </p:nvSpPr>
          <p:spPr>
            <a:xfrm>
              <a:off x="4086" y="2740"/>
              <a:ext cx="1004" cy="1458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/>
            <a:lstStyle/>
            <a:p>
              <a:pPr marR="0" algn="ctr" defTabSz="914400" rtl="0" eaLnBrk="0" hangingPunct="0"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b="1" kern="1200" cap="none" spc="0" normalizeH="0" baseline="0" noProof="0" dirty="0"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异常情况学校综合意见</a:t>
              </a:r>
              <a:endParaRPr kumimoji="0" lang="zh-CN" altLang="en-US" b="1" kern="1200" cap="none" spc="0" normalizeH="0" baseline="0" noProof="0" dirty="0"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  <a:p>
              <a:pPr marR="0" algn="ctr" defTabSz="914400" rtl="0" eaLnBrk="0" hangingPunct="0"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b="1" kern="1200" cap="none" spc="0" normalizeH="0" baseline="0" noProof="0" dirty="0"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(Z</a:t>
              </a:r>
              <a:r>
                <a:rPr kumimoji="0" lang="zh-CN" altLang="en-US" b="1" kern="1200" cap="none" spc="0" normalizeH="0" baseline="0" noProof="0" dirty="0"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值</a:t>
              </a:r>
              <a:r>
                <a:rPr kumimoji="0" lang="en-US" altLang="zh-CN" b="1" kern="1200" cap="none" spc="0" normalizeH="0" baseline="0" noProof="0" dirty="0"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)</a:t>
              </a:r>
              <a:endParaRPr kumimoji="0" lang="zh-CN" altLang="en-US" b="1" kern="1200" cap="none" spc="0" normalizeH="0" baseline="0" noProof="0" dirty="0"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  <a:p>
              <a:pPr marR="0" algn="ctr" defTabSz="914400" rtl="0" eaLnBrk="0" hangingPunct="0"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1600" b="1" kern="1200" cap="none" spc="0" normalizeH="0" baseline="0" noProof="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X</a:t>
              </a:r>
              <a:r>
                <a:rPr kumimoji="0" lang="zh-CN" altLang="en-US" sz="1600" b="1" kern="1200" cap="none" spc="0" normalizeH="0" baseline="0" noProof="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、</a:t>
              </a:r>
              <a:r>
                <a:rPr kumimoji="0" lang="en-US" altLang="zh-CN" sz="1600" b="1" kern="1200" cap="none" spc="0" normalizeH="0" baseline="0" noProof="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Y</a:t>
              </a:r>
              <a:r>
                <a:rPr kumimoji="0" lang="zh-CN" altLang="en-US" sz="1600" b="1" kern="1200" cap="none" spc="0" normalizeH="0" baseline="0" noProof="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值相背离异常情况的重点核查</a:t>
              </a:r>
              <a:endParaRPr kumimoji="0" lang="zh-CN" altLang="en-US" sz="1600" b="1" kern="1200" cap="none" spc="0" normalizeH="0" baseline="0" noProof="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 marR="0" algn="ctr" defTabSz="914400" rtl="0" eaLnBrk="0" hangingPunct="0"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1600" b="1" kern="1200" cap="none" spc="0" normalizeH="0" baseline="0" noProof="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学校意见</a:t>
              </a:r>
              <a:endParaRPr kumimoji="0" lang="zh-CN" altLang="en-US" sz="1600" b="1" kern="1200" cap="none" spc="0" normalizeH="0" baseline="0" noProof="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sp>
        <p:nvSpPr>
          <p:cNvPr id="9242" name="标题 1"/>
          <p:cNvSpPr/>
          <p:nvPr/>
        </p:nvSpPr>
        <p:spPr>
          <a:xfrm>
            <a:off x="898525" y="333375"/>
            <a:ext cx="8353425" cy="6858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r>
              <a:rPr lang="zh-CN" altLang="en-US" sz="32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一．指标体系</a:t>
            </a:r>
            <a:endParaRPr lang="zh-CN" altLang="en-US" sz="3200" b="1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1858" name="AutoShape 4"/>
          <p:cNvSpPr>
            <a:spLocks noChangeArrowheads="1"/>
          </p:cNvSpPr>
          <p:nvPr/>
        </p:nvSpPr>
        <p:spPr bwMode="auto">
          <a:xfrm>
            <a:off x="642938" y="1285875"/>
            <a:ext cx="6786563" cy="642938"/>
          </a:xfrm>
          <a:prstGeom prst="roundRect">
            <a:avLst>
              <a:gd name="adj" fmla="val 10889"/>
            </a:avLst>
          </a:prstGeom>
          <a:gradFill rotWithShape="1">
            <a:gsLst>
              <a:gs pos="0">
                <a:srgbClr val="EEEEEE"/>
              </a:gs>
              <a:gs pos="100000">
                <a:srgbClr val="DDDDDD"/>
              </a:gs>
            </a:gsLst>
            <a:lin ang="2700000" scaled="1"/>
          </a:gradFill>
          <a:ln w="38100">
            <a:solidFill>
              <a:srgbClr val="33CCCC"/>
            </a:solidFill>
            <a:round/>
          </a:ln>
          <a:effectLst>
            <a:outerShdw dist="135003" dir="2928844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仿宋_GB2312" pitchFamily="49" charset="-122"/>
              <a:cs typeface="+mn-cs"/>
            </a:endParaRPr>
          </a:p>
        </p:txBody>
      </p:sp>
      <p:sp>
        <p:nvSpPr>
          <p:cNvPr id="10242" name="Rectangle 20"/>
          <p:cNvSpPr/>
          <p:nvPr/>
        </p:nvSpPr>
        <p:spPr>
          <a:xfrm>
            <a:off x="2333625" y="2357438"/>
            <a:ext cx="1676400" cy="533400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43" name="Rectangle 21"/>
          <p:cNvSpPr/>
          <p:nvPr/>
        </p:nvSpPr>
        <p:spPr>
          <a:xfrm>
            <a:off x="2333625" y="4340225"/>
            <a:ext cx="1676400" cy="531813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44" name="Rectangle 22"/>
          <p:cNvSpPr/>
          <p:nvPr/>
        </p:nvSpPr>
        <p:spPr>
          <a:xfrm>
            <a:off x="2333625" y="3348038"/>
            <a:ext cx="1676400" cy="534987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45" name="Text Box 24"/>
          <p:cNvSpPr txBox="1"/>
          <p:nvPr/>
        </p:nvSpPr>
        <p:spPr>
          <a:xfrm>
            <a:off x="2409825" y="2433638"/>
            <a:ext cx="1676400" cy="4127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46" name="Text Box 26"/>
          <p:cNvSpPr txBox="1"/>
          <p:nvPr/>
        </p:nvSpPr>
        <p:spPr>
          <a:xfrm>
            <a:off x="2409825" y="3300413"/>
            <a:ext cx="1447800" cy="3381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1600" b="1" dirty="0">
                <a:solidFill>
                  <a:srgbClr val="0033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父母收入情况</a:t>
            </a:r>
            <a:endParaRPr lang="zh-CN" altLang="en-US" sz="1600" b="1" dirty="0">
              <a:solidFill>
                <a:srgbClr val="00336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47" name="Text Box 27"/>
          <p:cNvSpPr txBox="1"/>
          <p:nvPr/>
        </p:nvSpPr>
        <p:spPr>
          <a:xfrm>
            <a:off x="2409825" y="4414838"/>
            <a:ext cx="1828800" cy="4127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48" name="Text Box 28"/>
          <p:cNvSpPr txBox="1"/>
          <p:nvPr/>
        </p:nvSpPr>
        <p:spPr>
          <a:xfrm>
            <a:off x="2409825" y="4340225"/>
            <a:ext cx="1524000" cy="3381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1600" b="1" dirty="0">
                <a:solidFill>
                  <a:srgbClr val="0033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家庭情况</a:t>
            </a:r>
            <a:endParaRPr lang="zh-CN" altLang="en-US" sz="1600" b="1" dirty="0">
              <a:solidFill>
                <a:srgbClr val="00336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49" name="Text Box 29"/>
          <p:cNvSpPr txBox="1"/>
          <p:nvPr/>
        </p:nvSpPr>
        <p:spPr>
          <a:xfrm>
            <a:off x="2409825" y="2357438"/>
            <a:ext cx="1447800" cy="3381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1600" b="1" dirty="0">
                <a:solidFill>
                  <a:srgbClr val="0033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学生本人情况</a:t>
            </a:r>
            <a:endParaRPr lang="zh-CN" altLang="en-US" sz="1600" b="1" dirty="0">
              <a:solidFill>
                <a:srgbClr val="00336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50" name="Line 31"/>
          <p:cNvSpPr/>
          <p:nvPr/>
        </p:nvSpPr>
        <p:spPr>
          <a:xfrm>
            <a:off x="4010025" y="2662238"/>
            <a:ext cx="9906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0251" name="Line 32"/>
          <p:cNvSpPr/>
          <p:nvPr/>
        </p:nvSpPr>
        <p:spPr>
          <a:xfrm>
            <a:off x="4010025" y="4643438"/>
            <a:ext cx="10668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0252" name="Line 33"/>
          <p:cNvSpPr/>
          <p:nvPr/>
        </p:nvSpPr>
        <p:spPr>
          <a:xfrm>
            <a:off x="4010025" y="3654425"/>
            <a:ext cx="9906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0253" name="Rectangle 35"/>
          <p:cNvSpPr/>
          <p:nvPr/>
        </p:nvSpPr>
        <p:spPr>
          <a:xfrm>
            <a:off x="5000625" y="2357438"/>
            <a:ext cx="1447800" cy="2514600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54" name="Text Box 37"/>
          <p:cNvSpPr txBox="1"/>
          <p:nvPr/>
        </p:nvSpPr>
        <p:spPr>
          <a:xfrm>
            <a:off x="5381625" y="2797175"/>
            <a:ext cx="838200" cy="17541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rgbClr val="0033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家庭经济情况量化分值（</a:t>
            </a:r>
            <a:r>
              <a:rPr lang="en-US" altLang="zh-CN" b="1" dirty="0">
                <a:solidFill>
                  <a:srgbClr val="0033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X</a:t>
            </a:r>
            <a:r>
              <a:rPr lang="zh-CN" altLang="en-US" b="1" dirty="0">
                <a:solidFill>
                  <a:srgbClr val="0033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值）</a:t>
            </a:r>
            <a:endParaRPr lang="zh-CN" altLang="en-US" b="1" dirty="0">
              <a:solidFill>
                <a:srgbClr val="00336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55" name="Line 38"/>
          <p:cNvSpPr/>
          <p:nvPr/>
        </p:nvSpPr>
        <p:spPr>
          <a:xfrm>
            <a:off x="5686425" y="4872038"/>
            <a:ext cx="0" cy="5334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0256" name="Line 39"/>
          <p:cNvSpPr/>
          <p:nvPr/>
        </p:nvSpPr>
        <p:spPr>
          <a:xfrm flipH="1">
            <a:off x="3781425" y="5405438"/>
            <a:ext cx="19050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0257" name="Oval 40"/>
          <p:cNvSpPr/>
          <p:nvPr/>
        </p:nvSpPr>
        <p:spPr>
          <a:xfrm>
            <a:off x="2333625" y="5176838"/>
            <a:ext cx="1676400" cy="884237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algn="ctr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58" name="Text Box 41"/>
          <p:cNvSpPr txBox="1"/>
          <p:nvPr/>
        </p:nvSpPr>
        <p:spPr>
          <a:xfrm>
            <a:off x="2409825" y="5235575"/>
            <a:ext cx="1524000" cy="584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1600" b="1" dirty="0">
                <a:solidFill>
                  <a:srgbClr val="0033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就学期间获资助情况</a:t>
            </a:r>
            <a:endParaRPr lang="zh-CN" altLang="en-US" sz="1600" b="1" dirty="0">
              <a:solidFill>
                <a:srgbClr val="00336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59" name="Text Box 50"/>
          <p:cNvSpPr txBox="1"/>
          <p:nvPr/>
        </p:nvSpPr>
        <p:spPr>
          <a:xfrm>
            <a:off x="6324600" y="2743200"/>
            <a:ext cx="1600200" cy="4127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60" name="Text Box 5"/>
          <p:cNvSpPr txBox="1"/>
          <p:nvPr/>
        </p:nvSpPr>
        <p:spPr>
          <a:xfrm>
            <a:off x="755650" y="1268413"/>
            <a:ext cx="5816600" cy="601662"/>
          </a:xfrm>
          <a:prstGeom prst="rect">
            <a:avLst/>
          </a:prstGeom>
          <a:noFill/>
          <a:ln w="9525">
            <a:noFill/>
          </a:ln>
        </p:spPr>
        <p:txBody>
          <a:bodyPr wrap="none" anchor="t"/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第一部分：家庭经济情况量化测评（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X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值）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261" name="Rectangle 28"/>
          <p:cNvSpPr/>
          <p:nvPr/>
        </p:nvSpPr>
        <p:spPr>
          <a:xfrm>
            <a:off x="1071563" y="285750"/>
            <a:ext cx="2965450" cy="584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/>
            <a:r>
              <a:rPr lang="zh-CN" altLang="en-US" sz="3200" b="1" dirty="0">
                <a:solidFill>
                  <a:srgbClr val="0070C0"/>
                </a:solidFill>
                <a:latin typeface="Arial" panose="020B0604020202020204" pitchFamily="34" charset="0"/>
                <a:ea typeface="宋体" panose="02010600030101010101" pitchFamily="2" charset="-122"/>
                <a:sym typeface="MS UI Gothic" panose="020B0600070205080204" pitchFamily="34" charset="-128"/>
              </a:rPr>
              <a:t>一．指标体系</a:t>
            </a:r>
            <a:r>
              <a:rPr lang="zh-CN" altLang="en-US" sz="24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sym typeface="MS UI Gothic" panose="020B0600070205080204" pitchFamily="34" charset="-128"/>
              </a:rPr>
              <a:t>践</a:t>
            </a:r>
            <a:endParaRPr lang="zh-CN" altLang="en-US" sz="240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  <a:sym typeface="MS UI Gothic" panose="020B0600070205080204" pitchFamily="34" charset="-128"/>
            </a:endParaRP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5" name="标题 17409"/>
          <p:cNvSpPr/>
          <p:nvPr/>
        </p:nvSpPr>
        <p:spPr>
          <a:xfrm>
            <a:off x="611188" y="549275"/>
            <a:ext cx="7775575" cy="43021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algn="ctr" defTabSz="685800" eaLnBrk="0" hangingPunct="0">
              <a:lnSpc>
                <a:spcPct val="90000"/>
              </a:lnSpc>
            </a:pPr>
            <a:r>
              <a:rPr lang="zh-CN" altLang="en-US" sz="1600" b="1" dirty="0">
                <a:latin typeface="Arial" panose="020B0604020202020204" pitchFamily="34" charset="0"/>
                <a:ea typeface="微软雅黑" panose="020B0503020204020204" pitchFamily="34" charset="-122"/>
              </a:rPr>
              <a:t>学生家庭经济情况测评指标体系</a:t>
            </a:r>
            <a:endParaRPr lang="zh-CN" altLang="en-US" sz="1600" b="1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aphicFrame>
        <p:nvGraphicFramePr>
          <p:cNvPr id="10243" name="内容占位符 10242"/>
          <p:cNvGraphicFramePr/>
          <p:nvPr>
            <p:ph idx="1"/>
          </p:nvPr>
        </p:nvGraphicFramePr>
        <p:xfrm>
          <a:off x="457200" y="981075"/>
          <a:ext cx="8229600" cy="4945063"/>
        </p:xfrm>
        <a:graphic>
          <a:graphicData uri="http://schemas.openxmlformats.org/drawingml/2006/table">
            <a:tbl>
              <a:tblPr/>
              <a:tblGrid>
                <a:gridCol w="1190625"/>
                <a:gridCol w="1393825"/>
                <a:gridCol w="3733800"/>
                <a:gridCol w="965200"/>
                <a:gridCol w="946150"/>
              </a:tblGrid>
              <a:tr h="325438">
                <a:tc>
                  <a:txBody>
                    <a:bodyPr/>
                    <a:p>
                      <a:pPr algn="ctr" eaLnBrk="0" hangingPunct="0">
                        <a:lnSpc>
                          <a:spcPct val="110000"/>
                        </a:lnSpc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r>
                        <a:rPr lang="zh-CN" altLang="en-US" sz="140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Times New Roman" panose="02020603050405020304" pitchFamily="18" charset="0"/>
                        </a:rPr>
                        <a:t>一级指标</a:t>
                      </a:r>
                      <a:endParaRPr lang="zh-CN" altLang="en-US" sz="1400" dirty="0">
                        <a:solidFill>
                          <a:srgbClr val="6C930E"/>
                        </a:solidFill>
                        <a:latin typeface="宋体" panose="02010600030101010101" pitchFamily="2" charset="-122"/>
                        <a:ea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 eaLnBrk="0" hangingPunct="0">
                        <a:lnSpc>
                          <a:spcPct val="110000"/>
                        </a:lnSpc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r>
                        <a:rPr lang="zh-CN" altLang="en-US" sz="140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Times New Roman" panose="02020603050405020304" pitchFamily="18" charset="0"/>
                        </a:rPr>
                        <a:t>二级指标</a:t>
                      </a:r>
                      <a:endParaRPr lang="zh-CN" altLang="en-US" sz="1400" dirty="0">
                        <a:solidFill>
                          <a:srgbClr val="6C930E"/>
                        </a:solidFill>
                        <a:latin typeface="宋体" panose="02010600030101010101" pitchFamily="2" charset="-122"/>
                        <a:ea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 eaLnBrk="0" hangingPunct="0">
                        <a:lnSpc>
                          <a:spcPct val="110000"/>
                        </a:lnSpc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r>
                        <a:rPr lang="zh-CN" altLang="en-US" sz="140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Times New Roman" panose="02020603050405020304" pitchFamily="18" charset="0"/>
                        </a:rPr>
                        <a:t>主要观测点</a:t>
                      </a:r>
                      <a:endParaRPr lang="zh-CN" altLang="en-US" sz="1400" dirty="0">
                        <a:solidFill>
                          <a:srgbClr val="6C930E"/>
                        </a:solidFill>
                        <a:latin typeface="宋体" panose="02010600030101010101" pitchFamily="2" charset="-122"/>
                        <a:ea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 eaLnBrk="0" hangingPunct="0">
                        <a:lnSpc>
                          <a:spcPct val="110000"/>
                        </a:lnSpc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r>
                        <a:rPr lang="zh-CN" altLang="en-US" sz="140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Times New Roman" panose="02020603050405020304" pitchFamily="18" charset="0"/>
                        </a:rPr>
                        <a:t>参考权重</a:t>
                      </a:r>
                      <a:endParaRPr lang="zh-CN" altLang="en-US" sz="1400" dirty="0">
                        <a:solidFill>
                          <a:srgbClr val="6C930E"/>
                        </a:solidFill>
                        <a:latin typeface="宋体" panose="02010600030101010101" pitchFamily="2" charset="-122"/>
                        <a:ea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 eaLnBrk="0" hangingPunct="0">
                        <a:lnSpc>
                          <a:spcPct val="110000"/>
                        </a:lnSpc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r>
                        <a:rPr lang="zh-CN" altLang="en-US" sz="140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Times New Roman" panose="02020603050405020304" pitchFamily="18" charset="0"/>
                        </a:rPr>
                        <a:t>备注</a:t>
                      </a:r>
                      <a:endParaRPr lang="zh-CN" altLang="en-US" sz="1400" dirty="0">
                        <a:solidFill>
                          <a:srgbClr val="6C930E"/>
                        </a:solidFill>
                        <a:latin typeface="宋体" panose="02010600030101010101" pitchFamily="2" charset="-122"/>
                        <a:ea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3687">
                <a:tc rowSpan="15">
                  <a:txBody>
                    <a:bodyPr/>
                    <a:p>
                      <a:pPr algn="ctr" eaLnBrk="0" hangingPunct="0">
                        <a:lnSpc>
                          <a:spcPct val="110000"/>
                        </a:lnSpc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r>
                        <a:rPr lang="en-US" altLang="zh-CN" sz="1200" b="1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1.</a:t>
                      </a:r>
                      <a:r>
                        <a:rPr lang="zh-CN" altLang="en-US" sz="1200" b="1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学生本人情况</a:t>
                      </a:r>
                      <a:endParaRPr lang="zh-CN" altLang="en-US" sz="1200" b="1" dirty="0">
                        <a:solidFill>
                          <a:srgbClr val="6C930E"/>
                        </a:solidFill>
                        <a:latin typeface="宋体" panose="02010600030101010101" pitchFamily="2" charset="-122"/>
                        <a:ea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5">
                  <a:txBody>
                    <a:bodyPr/>
                    <a:p>
                      <a:pPr algn="just" eaLnBrk="0" hangingPunct="0">
                        <a:lnSpc>
                          <a:spcPct val="110000"/>
                        </a:lnSpc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r>
                        <a:rPr lang="en-US" altLang="zh-CN" sz="12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1.</a:t>
                      </a:r>
                      <a:r>
                        <a:rPr lang="zh-CN" altLang="en-US" sz="12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政策兜底对象</a:t>
                      </a:r>
                      <a:endParaRPr lang="zh-CN" altLang="en-US" sz="1200" dirty="0">
                        <a:solidFill>
                          <a:srgbClr val="6C930E"/>
                        </a:solidFill>
                        <a:latin typeface="宋体" panose="02010600030101010101" pitchFamily="2" charset="-122"/>
                        <a:ea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just" eaLnBrk="0" hangingPunct="0">
                        <a:lnSpc>
                          <a:spcPct val="110000"/>
                        </a:lnSpc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r>
                        <a:rPr lang="en-US" altLang="zh-CN" sz="12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1.</a:t>
                      </a:r>
                      <a:r>
                        <a:rPr lang="zh-CN" altLang="en-US" sz="12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城乡低保家庭（含特困供养人员）子女</a:t>
                      </a:r>
                      <a:endParaRPr lang="zh-CN" altLang="en-US" sz="1200" dirty="0">
                        <a:solidFill>
                          <a:srgbClr val="6C930E"/>
                        </a:solidFill>
                        <a:latin typeface="宋体" panose="02010600030101010101" pitchFamily="2" charset="-122"/>
                        <a:ea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5">
                  <a:txBody>
                    <a:bodyPr/>
                    <a:p>
                      <a:pPr algn="ctr" eaLnBrk="0" hangingPunct="0">
                        <a:lnSpc>
                          <a:spcPct val="110000"/>
                        </a:lnSpc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lang="en-US" altLang="zh-CN" sz="1200" dirty="0">
                        <a:solidFill>
                          <a:srgbClr val="6C930E"/>
                        </a:solidFill>
                        <a:latin typeface="宋体" panose="02010600030101010101" pitchFamily="2" charset="-122"/>
                        <a:ea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5">
                  <a:txBody>
                    <a:bodyPr/>
                    <a:p>
                      <a:pPr algn="just" eaLnBrk="0" hangingPunct="0">
                        <a:lnSpc>
                          <a:spcPct val="110000"/>
                        </a:lnSpc>
                        <a:spcBef>
                          <a:spcPts val="450"/>
                        </a:spcBef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r>
                        <a:rPr lang="zh-CN" altLang="en-US" sz="12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政策兜底对象，自动列入一档资助名单（需提供相应的证明材料）</a:t>
                      </a:r>
                      <a:endParaRPr lang="zh-CN" altLang="en-US" sz="1200" dirty="0">
                        <a:solidFill>
                          <a:srgbClr val="6C930E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2100"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algn="just" eaLnBrk="0" hangingPunct="0">
                        <a:lnSpc>
                          <a:spcPct val="110000"/>
                        </a:lnSpc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r>
                        <a:rPr lang="en-US" altLang="zh-CN" sz="12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2.</a:t>
                      </a:r>
                      <a:r>
                        <a:rPr lang="zh-CN" altLang="en-US" sz="12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建档立卡贫困户子女</a:t>
                      </a:r>
                      <a:endParaRPr lang="zh-CN" altLang="en-US" sz="1200" dirty="0">
                        <a:solidFill>
                          <a:srgbClr val="6C930E"/>
                        </a:solidFill>
                        <a:latin typeface="宋体" panose="02010600030101010101" pitchFamily="2" charset="-122"/>
                        <a:ea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</a:tr>
              <a:tr h="292100"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algn="just" eaLnBrk="0" hangingPunct="0">
                        <a:lnSpc>
                          <a:spcPct val="110000"/>
                        </a:lnSpc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r>
                        <a:rPr lang="en-US" altLang="zh-CN" sz="12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3.</a:t>
                      </a:r>
                      <a:r>
                        <a:rPr lang="zh-CN" altLang="en-US" sz="12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家庭经济困难残疾学生</a:t>
                      </a:r>
                      <a:endParaRPr lang="zh-CN" altLang="en-US" sz="1200" dirty="0">
                        <a:solidFill>
                          <a:srgbClr val="6C930E"/>
                        </a:solidFill>
                        <a:latin typeface="宋体" panose="02010600030101010101" pitchFamily="2" charset="-122"/>
                        <a:ea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</a:tr>
              <a:tr h="266700"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algn="just" eaLnBrk="0" hangingPunct="0">
                        <a:buNone/>
                      </a:pPr>
                      <a:r>
                        <a:rPr lang="en-US" altLang="zh-CN" sz="12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4.</a:t>
                      </a:r>
                      <a:r>
                        <a:rPr lang="zh-CN" altLang="en-US" sz="12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烈士子女或优抚家庭子女</a:t>
                      </a:r>
                      <a:endParaRPr lang="zh-CN" altLang="en-US" sz="1200" dirty="0">
                        <a:latin typeface="宋体" panose="02010600030101010101" pitchFamily="2" charset="-122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</a:tr>
              <a:tr h="293688"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just" eaLnBrk="0" hangingPunct="0">
                        <a:lnSpc>
                          <a:spcPct val="110000"/>
                        </a:lnSpc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r>
                        <a:rPr lang="en-US" altLang="zh-CN" sz="12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5.</a:t>
                      </a:r>
                      <a:r>
                        <a:rPr lang="zh-CN" altLang="en-US" sz="12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孤儿</a:t>
                      </a:r>
                      <a:endParaRPr lang="zh-CN" altLang="en-US" sz="1200" dirty="0">
                        <a:solidFill>
                          <a:srgbClr val="6C930E"/>
                        </a:solidFill>
                        <a:latin typeface="宋体" panose="02010600030101010101" pitchFamily="2" charset="-122"/>
                        <a:ea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300037"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rowSpan="3">
                  <a:txBody>
                    <a:bodyPr/>
                    <a:p>
                      <a:pPr algn="just" eaLnBrk="0" hangingPunct="0">
                        <a:lnSpc>
                          <a:spcPct val="110000"/>
                        </a:lnSpc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r>
                        <a:rPr lang="en-US" altLang="zh-CN" sz="12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2.</a:t>
                      </a:r>
                      <a:r>
                        <a:rPr lang="zh-CN" altLang="en-US" sz="12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户籍所在县区</a:t>
                      </a:r>
                      <a:endParaRPr lang="zh-CN" altLang="en-US" sz="1200" dirty="0">
                        <a:solidFill>
                          <a:srgbClr val="6C930E"/>
                        </a:solidFill>
                        <a:latin typeface="宋体" panose="02010600030101010101" pitchFamily="2" charset="-122"/>
                        <a:ea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eaLnBrk="0" hangingPunct="0">
                        <a:buNone/>
                      </a:pPr>
                      <a:r>
                        <a:rPr lang="en-US" altLang="zh-CN" sz="12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6.</a:t>
                      </a:r>
                      <a:r>
                        <a:rPr lang="zh-CN" altLang="en-US" sz="12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全国</a:t>
                      </a:r>
                      <a:r>
                        <a:rPr lang="en-US" altLang="zh-CN" sz="12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680</a:t>
                      </a:r>
                      <a:r>
                        <a:rPr lang="zh-CN" altLang="en-US" sz="12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集中连片特殊困难地区</a:t>
                      </a:r>
                      <a:endParaRPr lang="zh-CN" altLang="en-US" sz="1200" dirty="0">
                        <a:latin typeface="宋体" panose="02010600030101010101" pitchFamily="2" charset="-122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 eaLnBrk="0" hangingPunct="0">
                        <a:lnSpc>
                          <a:spcPct val="110000"/>
                        </a:lnSpc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r>
                        <a:rPr lang="en-US" altLang="zh-CN" sz="1200" dirty="0">
                          <a:solidFill>
                            <a:srgbClr val="6C930E"/>
                          </a:solidFill>
                          <a:latin typeface="宋体" panose="02010600030101010101" pitchFamily="2" charset="-122"/>
                          <a:ea typeface="Times New Roman" panose="02020603050405020304" pitchFamily="18" charset="0"/>
                        </a:rPr>
                        <a:t>2</a:t>
                      </a:r>
                      <a:endParaRPr lang="en-US" altLang="zh-CN" sz="1200" dirty="0">
                        <a:solidFill>
                          <a:srgbClr val="6C930E"/>
                        </a:solidFill>
                        <a:latin typeface="宋体" panose="02010600030101010101" pitchFamily="2" charset="-122"/>
                        <a:ea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p>
                      <a:pPr algn="just" eaLnBrk="0" hangingPunct="0">
                        <a:lnSpc>
                          <a:spcPct val="110000"/>
                        </a:lnSpc>
                        <a:spcBef>
                          <a:spcPts val="450"/>
                        </a:spcBef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lang="zh-CN" altLang="en-US" sz="1200" dirty="0">
                        <a:solidFill>
                          <a:srgbClr val="6C930E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2100"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algn="just" eaLnBrk="0" hangingPunct="0">
                        <a:lnSpc>
                          <a:spcPct val="110000"/>
                        </a:lnSpc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r>
                        <a:rPr lang="en-US" altLang="zh-CN" sz="12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7.</a:t>
                      </a:r>
                      <a:r>
                        <a:rPr lang="zh-CN" altLang="en-US" sz="12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福建省</a:t>
                      </a:r>
                      <a:r>
                        <a:rPr lang="en-US" altLang="zh-CN" sz="12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23</a:t>
                      </a:r>
                      <a:r>
                        <a:rPr lang="zh-CN" altLang="en-US" sz="12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个省级扶贫县</a:t>
                      </a:r>
                      <a:endParaRPr lang="zh-CN" altLang="en-US" sz="1200" dirty="0">
                        <a:solidFill>
                          <a:srgbClr val="6C930E"/>
                        </a:solidFill>
                        <a:latin typeface="宋体" panose="02010600030101010101" pitchFamily="2" charset="-122"/>
                        <a:ea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 eaLnBrk="0" hangingPunct="0">
                        <a:lnSpc>
                          <a:spcPct val="110000"/>
                        </a:lnSpc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r>
                        <a:rPr lang="en-US" altLang="zh-CN" sz="1200" dirty="0">
                          <a:solidFill>
                            <a:srgbClr val="6C930E"/>
                          </a:solidFill>
                          <a:latin typeface="宋体" panose="02010600030101010101" pitchFamily="2" charset="-122"/>
                          <a:ea typeface="Times New Roman" panose="02020603050405020304" pitchFamily="18" charset="0"/>
                        </a:rPr>
                        <a:t>2</a:t>
                      </a:r>
                      <a:endParaRPr lang="en-US" altLang="zh-CN" sz="1200" dirty="0">
                        <a:solidFill>
                          <a:srgbClr val="6C930E"/>
                        </a:solidFill>
                        <a:latin typeface="宋体" panose="02010600030101010101" pitchFamily="2" charset="-122"/>
                        <a:ea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</a:tr>
              <a:tr h="300038"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just" eaLnBrk="0" hangingPunct="0">
                        <a:lnSpc>
                          <a:spcPct val="110000"/>
                        </a:lnSpc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r>
                        <a:rPr lang="en-US" altLang="zh-CN" sz="12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8.</a:t>
                      </a:r>
                      <a:r>
                        <a:rPr lang="zh-CN" altLang="en-US" sz="12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其他地区</a:t>
                      </a:r>
                      <a:endParaRPr lang="zh-CN" altLang="en-US" sz="1200" dirty="0">
                        <a:solidFill>
                          <a:srgbClr val="6C930E"/>
                        </a:solidFill>
                        <a:latin typeface="宋体" panose="02010600030101010101" pitchFamily="2" charset="-122"/>
                        <a:ea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 eaLnBrk="0" hangingPunct="0">
                        <a:lnSpc>
                          <a:spcPct val="110000"/>
                        </a:lnSpc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r>
                        <a:rPr lang="en-US" altLang="zh-CN" sz="1200" dirty="0">
                          <a:solidFill>
                            <a:srgbClr val="6C930E"/>
                          </a:solidFill>
                          <a:latin typeface="宋体" panose="02010600030101010101" pitchFamily="2" charset="-122"/>
                          <a:ea typeface="Times New Roman" panose="02020603050405020304" pitchFamily="18" charset="0"/>
                        </a:rPr>
                        <a:t>0</a:t>
                      </a:r>
                      <a:endParaRPr lang="en-US" altLang="zh-CN" sz="1200" dirty="0">
                        <a:solidFill>
                          <a:srgbClr val="6C930E"/>
                        </a:solidFill>
                        <a:latin typeface="宋体" panose="02010600030101010101" pitchFamily="2" charset="-122"/>
                        <a:ea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292100"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rowSpan="2">
                  <a:txBody>
                    <a:bodyPr/>
                    <a:p>
                      <a:pPr algn="just" eaLnBrk="0" hangingPunct="0">
                        <a:lnSpc>
                          <a:spcPct val="110000"/>
                        </a:lnSpc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r>
                        <a:rPr lang="en-US" altLang="zh-CN" sz="12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3.</a:t>
                      </a:r>
                      <a:r>
                        <a:rPr lang="zh-CN" altLang="en-US" sz="12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家庭住地</a:t>
                      </a:r>
                      <a:endParaRPr lang="zh-CN" altLang="en-US" sz="1200" dirty="0">
                        <a:solidFill>
                          <a:srgbClr val="6C930E"/>
                        </a:solidFill>
                        <a:latin typeface="宋体" panose="02010600030101010101" pitchFamily="2" charset="-122"/>
                        <a:ea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just" eaLnBrk="0" hangingPunct="0">
                        <a:lnSpc>
                          <a:spcPct val="110000"/>
                        </a:lnSpc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r>
                        <a:rPr lang="en-US" altLang="zh-CN" sz="12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9.</a:t>
                      </a:r>
                      <a:r>
                        <a:rPr lang="zh-CN" altLang="en-US" sz="12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近两年家庭实际住地在县城及以上</a:t>
                      </a:r>
                      <a:endParaRPr lang="zh-CN" altLang="en-US" sz="1200" dirty="0">
                        <a:solidFill>
                          <a:srgbClr val="6C930E"/>
                        </a:solidFill>
                        <a:latin typeface="宋体" panose="02010600030101010101" pitchFamily="2" charset="-122"/>
                        <a:ea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 eaLnBrk="0" hangingPunct="0">
                        <a:lnSpc>
                          <a:spcPct val="110000"/>
                        </a:lnSpc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r>
                        <a:rPr lang="en-US" altLang="zh-CN" sz="1200" dirty="0">
                          <a:solidFill>
                            <a:srgbClr val="6C930E"/>
                          </a:solidFill>
                          <a:latin typeface="宋体" panose="02010600030101010101" pitchFamily="2" charset="-122"/>
                          <a:ea typeface="Times New Roman" panose="02020603050405020304" pitchFamily="18" charset="0"/>
                        </a:rPr>
                        <a:t>0</a:t>
                      </a:r>
                      <a:endParaRPr lang="en-US" altLang="zh-CN" sz="1200" dirty="0">
                        <a:solidFill>
                          <a:srgbClr val="6C930E"/>
                        </a:solidFill>
                        <a:latin typeface="宋体" panose="02010600030101010101" pitchFamily="2" charset="-122"/>
                        <a:ea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p>
                      <a:pPr algn="just" eaLnBrk="0" hangingPunct="0">
                        <a:lnSpc>
                          <a:spcPct val="110000"/>
                        </a:lnSpc>
                        <a:spcBef>
                          <a:spcPts val="450"/>
                        </a:spcBef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lang="zh-CN" altLang="en-US" sz="1200" dirty="0">
                        <a:solidFill>
                          <a:srgbClr val="6C930E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3687"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just" eaLnBrk="0" hangingPunct="0">
                        <a:lnSpc>
                          <a:spcPct val="110000"/>
                        </a:lnSpc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r>
                        <a:rPr lang="en-US" altLang="zh-CN" sz="12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10.</a:t>
                      </a:r>
                      <a:r>
                        <a:rPr lang="zh-CN" altLang="en-US" sz="12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近两年家庭实际住地在乡镇及以下</a:t>
                      </a:r>
                      <a:endParaRPr lang="zh-CN" altLang="en-US" sz="1200" dirty="0">
                        <a:solidFill>
                          <a:srgbClr val="6C930E"/>
                        </a:solidFill>
                        <a:latin typeface="宋体" panose="02010600030101010101" pitchFamily="2" charset="-122"/>
                        <a:ea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 eaLnBrk="0" hangingPunct="0">
                        <a:lnSpc>
                          <a:spcPct val="110000"/>
                        </a:lnSpc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r>
                        <a:rPr lang="en-US" altLang="zh-CN" sz="1200" dirty="0">
                          <a:solidFill>
                            <a:srgbClr val="6C930E"/>
                          </a:solidFill>
                          <a:latin typeface="宋体" panose="02010600030101010101" pitchFamily="2" charset="-122"/>
                          <a:ea typeface="Times New Roman" panose="02020603050405020304" pitchFamily="18" charset="0"/>
                        </a:rPr>
                        <a:t>1</a:t>
                      </a:r>
                      <a:endParaRPr lang="en-US" altLang="zh-CN" sz="1200" dirty="0">
                        <a:solidFill>
                          <a:srgbClr val="6C930E"/>
                        </a:solidFill>
                        <a:latin typeface="宋体" panose="02010600030101010101" pitchFamily="2" charset="-122"/>
                        <a:ea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292100"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rowSpan="3">
                  <a:txBody>
                    <a:bodyPr/>
                    <a:p>
                      <a:pPr algn="just" eaLnBrk="0" hangingPunct="0">
                        <a:lnSpc>
                          <a:spcPct val="110000"/>
                        </a:lnSpc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r>
                        <a:rPr lang="en-US" altLang="zh-CN" sz="12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4.</a:t>
                      </a:r>
                      <a:r>
                        <a:rPr lang="zh-CN" altLang="en-US" sz="12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每年学费标准</a:t>
                      </a:r>
                      <a:endParaRPr lang="zh-CN" altLang="en-US" sz="1200" dirty="0">
                        <a:solidFill>
                          <a:srgbClr val="6C930E"/>
                        </a:solidFill>
                        <a:latin typeface="宋体" panose="02010600030101010101" pitchFamily="2" charset="-122"/>
                        <a:ea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just" eaLnBrk="0" hangingPunct="0">
                        <a:lnSpc>
                          <a:spcPct val="110000"/>
                        </a:lnSpc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r>
                        <a:rPr lang="en-US" altLang="zh-CN" sz="12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11.8000</a:t>
                      </a:r>
                      <a:r>
                        <a:rPr lang="zh-CN" altLang="en-US" sz="12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元以上（含）</a:t>
                      </a:r>
                      <a:endParaRPr lang="zh-CN" altLang="en-US" sz="1200" dirty="0">
                        <a:solidFill>
                          <a:srgbClr val="6C930E"/>
                        </a:solidFill>
                        <a:latin typeface="宋体" panose="02010600030101010101" pitchFamily="2" charset="-122"/>
                        <a:ea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 eaLnBrk="0" hangingPunct="0">
                        <a:lnSpc>
                          <a:spcPct val="110000"/>
                        </a:lnSpc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r>
                        <a:rPr lang="en-US" altLang="zh-CN" sz="1200" dirty="0">
                          <a:solidFill>
                            <a:srgbClr val="6C930E"/>
                          </a:solidFill>
                          <a:latin typeface="宋体" panose="02010600030101010101" pitchFamily="2" charset="-122"/>
                          <a:ea typeface="Times New Roman" panose="02020603050405020304" pitchFamily="18" charset="0"/>
                        </a:rPr>
                        <a:t>3</a:t>
                      </a:r>
                      <a:endParaRPr lang="en-US" altLang="zh-CN" sz="1200" dirty="0">
                        <a:solidFill>
                          <a:srgbClr val="6C930E"/>
                        </a:solidFill>
                        <a:latin typeface="宋体" panose="02010600030101010101" pitchFamily="2" charset="-122"/>
                        <a:ea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p>
                      <a:pPr algn="just" eaLnBrk="0" hangingPunct="0">
                        <a:lnSpc>
                          <a:spcPct val="110000"/>
                        </a:lnSpc>
                        <a:spcBef>
                          <a:spcPts val="450"/>
                        </a:spcBef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lang="zh-CN" altLang="en-US" sz="1200" dirty="0">
                        <a:solidFill>
                          <a:srgbClr val="6C930E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2100"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algn="just" eaLnBrk="0" hangingPunct="0">
                        <a:lnSpc>
                          <a:spcPct val="110000"/>
                        </a:lnSpc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r>
                        <a:rPr lang="en-US" altLang="zh-CN" sz="12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12.4000</a:t>
                      </a:r>
                      <a:r>
                        <a:rPr lang="zh-CN" altLang="en-US" sz="12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元以上</a:t>
                      </a:r>
                      <a:r>
                        <a:rPr lang="en-US" altLang="zh-CN" sz="12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8000</a:t>
                      </a:r>
                      <a:r>
                        <a:rPr lang="zh-CN" altLang="en-US" sz="12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元以下</a:t>
                      </a:r>
                      <a:endParaRPr lang="zh-CN" altLang="en-US" sz="1200" dirty="0">
                        <a:solidFill>
                          <a:srgbClr val="6C930E"/>
                        </a:solidFill>
                        <a:latin typeface="宋体" panose="02010600030101010101" pitchFamily="2" charset="-122"/>
                        <a:ea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 eaLnBrk="0" hangingPunct="0">
                        <a:lnSpc>
                          <a:spcPct val="110000"/>
                        </a:lnSpc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r>
                        <a:rPr lang="en-US" altLang="zh-CN" sz="1200" dirty="0">
                          <a:solidFill>
                            <a:srgbClr val="6C930E"/>
                          </a:solidFill>
                          <a:latin typeface="宋体" panose="02010600030101010101" pitchFamily="2" charset="-122"/>
                          <a:ea typeface="Times New Roman" panose="02020603050405020304" pitchFamily="18" charset="0"/>
                        </a:rPr>
                        <a:t>1</a:t>
                      </a:r>
                      <a:endParaRPr lang="en-US" altLang="zh-CN" sz="1200" dirty="0">
                        <a:solidFill>
                          <a:srgbClr val="6C930E"/>
                        </a:solidFill>
                        <a:latin typeface="宋体" panose="02010600030101010101" pitchFamily="2" charset="-122"/>
                        <a:ea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</a:tr>
              <a:tr h="293688"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just" eaLnBrk="0" hangingPunct="0">
                        <a:lnSpc>
                          <a:spcPct val="110000"/>
                        </a:lnSpc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r>
                        <a:rPr lang="en-US" altLang="zh-CN" sz="12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13.4000</a:t>
                      </a:r>
                      <a:r>
                        <a:rPr lang="zh-CN" altLang="en-US" sz="12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元以下（含）</a:t>
                      </a:r>
                      <a:endParaRPr lang="zh-CN" altLang="en-US" sz="1200" dirty="0">
                        <a:solidFill>
                          <a:srgbClr val="6C930E"/>
                        </a:solidFill>
                        <a:latin typeface="宋体" panose="02010600030101010101" pitchFamily="2" charset="-122"/>
                        <a:ea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 eaLnBrk="0" hangingPunct="0">
                        <a:lnSpc>
                          <a:spcPct val="110000"/>
                        </a:lnSpc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r>
                        <a:rPr lang="en-US" altLang="zh-CN" sz="1200" dirty="0">
                          <a:solidFill>
                            <a:srgbClr val="6C930E"/>
                          </a:solidFill>
                          <a:latin typeface="宋体" panose="02010600030101010101" pitchFamily="2" charset="-122"/>
                          <a:ea typeface="Times New Roman" panose="02020603050405020304" pitchFamily="18" charset="0"/>
                        </a:rPr>
                        <a:t>0</a:t>
                      </a:r>
                      <a:endParaRPr lang="en-US" altLang="zh-CN" sz="1200" dirty="0">
                        <a:solidFill>
                          <a:srgbClr val="6C930E"/>
                        </a:solidFill>
                        <a:latin typeface="宋体" panose="02010600030101010101" pitchFamily="2" charset="-122"/>
                        <a:ea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412750"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rowSpan="2">
                  <a:txBody>
                    <a:bodyPr/>
                    <a:p>
                      <a:pPr eaLnBrk="0" hangingPunct="0">
                        <a:buNone/>
                      </a:pPr>
                      <a:r>
                        <a:rPr lang="en-US" altLang="zh-CN" sz="12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5.</a:t>
                      </a:r>
                      <a:r>
                        <a:rPr lang="zh-CN" altLang="en-US" sz="12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院校类型</a:t>
                      </a:r>
                      <a:endParaRPr lang="zh-CN" altLang="en-US" sz="1200" dirty="0">
                        <a:latin typeface="宋体" panose="02010600030101010101" pitchFamily="2" charset="-122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just" eaLnBrk="0" hangingPunct="0">
                        <a:lnSpc>
                          <a:spcPct val="110000"/>
                        </a:lnSpc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r>
                        <a:rPr lang="en-US" altLang="zh-CN" sz="12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14.</a:t>
                      </a:r>
                      <a:r>
                        <a:rPr lang="zh-CN" altLang="en-US" sz="12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本科</a:t>
                      </a:r>
                      <a:endParaRPr lang="zh-CN" altLang="en-US" sz="1200" dirty="0">
                        <a:solidFill>
                          <a:srgbClr val="6C930E"/>
                        </a:solidFill>
                        <a:latin typeface="宋体" panose="02010600030101010101" pitchFamily="2" charset="-122"/>
                        <a:ea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 eaLnBrk="0" hangingPunct="0">
                        <a:lnSpc>
                          <a:spcPct val="110000"/>
                        </a:lnSpc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r>
                        <a:rPr lang="en-US" altLang="zh-CN" sz="1200" dirty="0">
                          <a:solidFill>
                            <a:srgbClr val="6C930E"/>
                          </a:solidFill>
                          <a:latin typeface="宋体" panose="02010600030101010101" pitchFamily="2" charset="-122"/>
                          <a:ea typeface="Times New Roman" panose="02020603050405020304" pitchFamily="18" charset="0"/>
                        </a:rPr>
                        <a:t>0</a:t>
                      </a:r>
                      <a:endParaRPr lang="en-US" altLang="zh-CN" sz="1200" dirty="0">
                        <a:solidFill>
                          <a:srgbClr val="6C930E"/>
                        </a:solidFill>
                        <a:latin typeface="宋体" panose="02010600030101010101" pitchFamily="2" charset="-122"/>
                        <a:ea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p>
                      <a:pPr algn="just" eaLnBrk="0" hangingPunct="0">
                        <a:lnSpc>
                          <a:spcPct val="110000"/>
                        </a:lnSpc>
                        <a:spcBef>
                          <a:spcPts val="450"/>
                        </a:spcBef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lang="zh-CN" altLang="en-US" sz="1200" dirty="0">
                        <a:solidFill>
                          <a:srgbClr val="6C930E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2750"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just" eaLnBrk="0" hangingPunct="0">
                        <a:lnSpc>
                          <a:spcPct val="110000"/>
                        </a:lnSpc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r>
                        <a:rPr lang="en-US" altLang="zh-CN" sz="12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15.</a:t>
                      </a:r>
                      <a:r>
                        <a:rPr lang="zh-CN" altLang="en-US" sz="12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高职</a:t>
                      </a:r>
                      <a:endParaRPr lang="zh-CN" altLang="en-US" sz="1200" dirty="0">
                        <a:solidFill>
                          <a:srgbClr val="6C930E"/>
                        </a:solidFill>
                        <a:latin typeface="宋体" panose="02010600030101010101" pitchFamily="2" charset="-122"/>
                        <a:ea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 eaLnBrk="0" hangingPunct="0">
                        <a:lnSpc>
                          <a:spcPct val="110000"/>
                        </a:lnSpc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r>
                        <a:rPr lang="en-US" altLang="zh-CN" sz="1200" dirty="0">
                          <a:solidFill>
                            <a:srgbClr val="6C930E"/>
                          </a:solidFill>
                          <a:latin typeface="宋体" panose="02010600030101010101" pitchFamily="2" charset="-122"/>
                          <a:ea typeface="Times New Roman" panose="02020603050405020304" pitchFamily="18" charset="0"/>
                        </a:rPr>
                        <a:t>1</a:t>
                      </a:r>
                      <a:endParaRPr lang="en-US" altLang="zh-CN" sz="1200" dirty="0">
                        <a:solidFill>
                          <a:srgbClr val="6C930E"/>
                        </a:solidFill>
                        <a:latin typeface="宋体" panose="02010600030101010101" pitchFamily="2" charset="-122"/>
                        <a:ea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1332" name="标题 1"/>
          <p:cNvSpPr/>
          <p:nvPr/>
        </p:nvSpPr>
        <p:spPr>
          <a:xfrm>
            <a:off x="898525" y="-26987"/>
            <a:ext cx="8353425" cy="6858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r>
              <a:rPr lang="zh-CN" altLang="en-US" sz="25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一．指标体系</a:t>
            </a:r>
            <a:endParaRPr lang="zh-CN" altLang="en-US" sz="2500" b="1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89" name="标题 17409"/>
          <p:cNvSpPr/>
          <p:nvPr/>
        </p:nvSpPr>
        <p:spPr>
          <a:xfrm>
            <a:off x="611188" y="549275"/>
            <a:ext cx="7775575" cy="43021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algn="ctr" defTabSz="685800" eaLnBrk="0" hangingPunct="0">
              <a:lnSpc>
                <a:spcPct val="90000"/>
              </a:lnSpc>
            </a:pPr>
            <a:r>
              <a:rPr lang="zh-CN" altLang="en-US" sz="1600" b="1" dirty="0">
                <a:latin typeface="Arial" panose="020B0604020202020204" pitchFamily="34" charset="0"/>
                <a:ea typeface="微软雅黑" panose="020B0503020204020204" pitchFamily="34" charset="-122"/>
              </a:rPr>
              <a:t>学生家庭经济情况测评指标体系</a:t>
            </a:r>
            <a:endParaRPr lang="zh-CN" altLang="en-US" sz="1600" b="1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aphicFrame>
        <p:nvGraphicFramePr>
          <p:cNvPr id="11267" name="内容占位符 11266"/>
          <p:cNvGraphicFramePr/>
          <p:nvPr>
            <p:ph idx="1"/>
          </p:nvPr>
        </p:nvGraphicFramePr>
        <p:xfrm>
          <a:off x="457200" y="1255713"/>
          <a:ext cx="8229600" cy="3316288"/>
        </p:xfrm>
        <a:graphic>
          <a:graphicData uri="http://schemas.openxmlformats.org/drawingml/2006/table">
            <a:tbl>
              <a:tblPr/>
              <a:tblGrid>
                <a:gridCol w="1190625"/>
                <a:gridCol w="1138238"/>
                <a:gridCol w="3989387"/>
                <a:gridCol w="965200"/>
                <a:gridCol w="946150"/>
              </a:tblGrid>
              <a:tr h="376238">
                <a:tc>
                  <a:txBody>
                    <a:bodyPr/>
                    <a:p>
                      <a:pPr algn="ctr" eaLnBrk="0" hangingPunct="0">
                        <a:lnSpc>
                          <a:spcPct val="110000"/>
                        </a:lnSpc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r>
                        <a:rPr lang="zh-CN" altLang="en-US" sz="140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微软雅黑" panose="020B0503020204020204" pitchFamily="34" charset="-122"/>
                        </a:rPr>
                        <a:t>一级指标</a:t>
                      </a:r>
                      <a:endParaRPr lang="zh-CN" altLang="en-US" sz="1400" dirty="0">
                        <a:solidFill>
                          <a:srgbClr val="6C930E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 eaLnBrk="0" hangingPunct="0">
                        <a:lnSpc>
                          <a:spcPct val="110000"/>
                        </a:lnSpc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r>
                        <a:rPr lang="zh-CN" altLang="en-US" sz="140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微软雅黑" panose="020B0503020204020204" pitchFamily="34" charset="-122"/>
                        </a:rPr>
                        <a:t>二级指标</a:t>
                      </a:r>
                      <a:endParaRPr lang="zh-CN" altLang="en-US" sz="1400" dirty="0">
                        <a:solidFill>
                          <a:srgbClr val="6C930E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 eaLnBrk="0" hangingPunct="0">
                        <a:lnSpc>
                          <a:spcPct val="110000"/>
                        </a:lnSpc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r>
                        <a:rPr lang="zh-CN" altLang="en-US" sz="140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微软雅黑" panose="020B0503020204020204" pitchFamily="34" charset="-122"/>
                        </a:rPr>
                        <a:t>主要观测点</a:t>
                      </a:r>
                      <a:endParaRPr lang="zh-CN" altLang="en-US" sz="1400" dirty="0">
                        <a:solidFill>
                          <a:srgbClr val="6C930E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 eaLnBrk="0" hangingPunct="0">
                        <a:lnSpc>
                          <a:spcPct val="110000"/>
                        </a:lnSpc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r>
                        <a:rPr lang="zh-CN" altLang="en-US" sz="140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微软雅黑" panose="020B0503020204020204" pitchFamily="34" charset="-122"/>
                        </a:rPr>
                        <a:t>参考权重</a:t>
                      </a:r>
                      <a:endParaRPr lang="zh-CN" altLang="en-US" sz="1400" dirty="0">
                        <a:solidFill>
                          <a:srgbClr val="6C930E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 eaLnBrk="0" hangingPunct="0">
                        <a:lnSpc>
                          <a:spcPct val="110000"/>
                        </a:lnSpc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r>
                        <a:rPr lang="zh-CN" altLang="en-US" sz="140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微软雅黑" panose="020B0503020204020204" pitchFamily="34" charset="-122"/>
                        </a:rPr>
                        <a:t>备注</a:t>
                      </a:r>
                      <a:endParaRPr lang="zh-CN" altLang="en-US" sz="1400" dirty="0">
                        <a:solidFill>
                          <a:srgbClr val="6C930E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2100">
                <a:tc rowSpan="10">
                  <a:txBody>
                    <a:bodyPr/>
                    <a:p>
                      <a:pPr algn="ctr" eaLnBrk="0" hangingPunct="0">
                        <a:lnSpc>
                          <a:spcPct val="110000"/>
                        </a:lnSpc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r>
                        <a:rPr lang="en-US" altLang="zh-CN" sz="1200" dirty="0"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2.</a:t>
                      </a:r>
                      <a:r>
                        <a:rPr lang="zh-CN" altLang="en-US" sz="1200" dirty="0"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父母收入情况</a:t>
                      </a:r>
                      <a:endParaRPr lang="zh-CN" altLang="en-US" sz="1200" b="1" dirty="0">
                        <a:solidFill>
                          <a:srgbClr val="6C930E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5">
                  <a:txBody>
                    <a:bodyPr/>
                    <a:p>
                      <a:pPr algn="just" eaLnBrk="0" hangingPunct="0">
                        <a:lnSpc>
                          <a:spcPct val="110000"/>
                        </a:lnSpc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r>
                        <a:rPr lang="en-US" altLang="zh-CN" sz="1200" dirty="0"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6.</a:t>
                      </a:r>
                      <a:r>
                        <a:rPr lang="zh-CN" altLang="en-US" sz="1200" dirty="0"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父亲职业</a:t>
                      </a:r>
                      <a:endParaRPr lang="zh-CN" altLang="en-US" sz="1200" dirty="0">
                        <a:solidFill>
                          <a:srgbClr val="6C930E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just" eaLnBrk="0" hangingPunct="0">
                        <a:lnSpc>
                          <a:spcPct val="110000"/>
                        </a:lnSpc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r>
                        <a:rPr lang="en-US" altLang="zh-CN" sz="1200" dirty="0"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16.</a:t>
                      </a:r>
                      <a:r>
                        <a:rPr lang="zh-CN" altLang="en-US" sz="1200" dirty="0"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公司股东或高管、私营业主</a:t>
                      </a:r>
                      <a:endParaRPr lang="zh-CN" altLang="en-US" sz="1200" dirty="0">
                        <a:solidFill>
                          <a:srgbClr val="6C930E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 eaLnBrk="0" hangingPunct="0">
                        <a:lnSpc>
                          <a:spcPct val="110000"/>
                        </a:lnSpc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r>
                        <a:rPr lang="en-US" altLang="zh-CN" sz="1200" dirty="0">
                          <a:solidFill>
                            <a:srgbClr val="6C930E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0</a:t>
                      </a:r>
                      <a:endParaRPr lang="en-US" altLang="zh-CN" sz="1200" dirty="0">
                        <a:solidFill>
                          <a:srgbClr val="6C930E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5">
                  <a:txBody>
                    <a:bodyPr/>
                    <a:p>
                      <a:pPr algn="just" eaLnBrk="0" hangingPunct="0">
                        <a:lnSpc>
                          <a:spcPct val="110000"/>
                        </a:lnSpc>
                        <a:spcBef>
                          <a:spcPts val="450"/>
                        </a:spcBef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lang="zh-CN" altLang="en-US" sz="1200" dirty="0">
                        <a:solidFill>
                          <a:srgbClr val="6C930E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3687"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algn="just" eaLnBrk="0" hangingPunct="0">
                        <a:lnSpc>
                          <a:spcPct val="110000"/>
                        </a:lnSpc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r>
                        <a:rPr lang="en-US" altLang="zh-CN" sz="1200" dirty="0"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17.</a:t>
                      </a:r>
                      <a:r>
                        <a:rPr lang="zh-CN" altLang="en-US" sz="1200" dirty="0"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公务员、事业单位或国有企业工作人员、个体经营户</a:t>
                      </a:r>
                      <a:endParaRPr lang="zh-CN" altLang="en-US" sz="1200" dirty="0">
                        <a:solidFill>
                          <a:srgbClr val="6C930E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 eaLnBrk="0" hangingPunct="0">
                        <a:lnSpc>
                          <a:spcPct val="110000"/>
                        </a:lnSpc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r>
                        <a:rPr lang="en-US" altLang="zh-CN" sz="1200" dirty="0">
                          <a:solidFill>
                            <a:srgbClr val="6C930E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1</a:t>
                      </a:r>
                      <a:endParaRPr lang="en-US" altLang="zh-CN" sz="1200" dirty="0">
                        <a:solidFill>
                          <a:srgbClr val="6C930E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</a:tr>
              <a:tr h="292100"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algn="just" eaLnBrk="0" hangingPunct="0">
                        <a:lnSpc>
                          <a:spcPct val="110000"/>
                        </a:lnSpc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r>
                        <a:rPr lang="en-US" altLang="zh-CN" sz="1200" dirty="0"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18.</a:t>
                      </a:r>
                      <a:r>
                        <a:rPr lang="zh-CN" altLang="en-US" sz="1200" dirty="0"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进城务工人员或合同制工作人员</a:t>
                      </a:r>
                      <a:endParaRPr lang="zh-CN" altLang="en-US" sz="1200" dirty="0">
                        <a:solidFill>
                          <a:srgbClr val="6C930E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 eaLnBrk="0" hangingPunct="0">
                        <a:lnSpc>
                          <a:spcPct val="110000"/>
                        </a:lnSpc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r>
                        <a:rPr lang="en-US" altLang="zh-CN" sz="1200" dirty="0">
                          <a:solidFill>
                            <a:srgbClr val="6C930E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2</a:t>
                      </a:r>
                      <a:endParaRPr lang="en-US" altLang="zh-CN" sz="1200" dirty="0">
                        <a:solidFill>
                          <a:srgbClr val="6C930E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</a:tr>
              <a:tr h="292100"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eaLnBrk="0" hangingPunct="0">
                        <a:buNone/>
                      </a:pPr>
                      <a:r>
                        <a:rPr lang="en-US" altLang="zh-CN" sz="1200" dirty="0"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19.</a:t>
                      </a:r>
                      <a:r>
                        <a:rPr lang="zh-CN" altLang="en-US" sz="1200" dirty="0"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务农或临时务工</a:t>
                      </a:r>
                      <a:endParaRPr lang="zh-CN" altLang="en-US" sz="12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 eaLnBrk="0" hangingPunct="0">
                        <a:lnSpc>
                          <a:spcPct val="110000"/>
                        </a:lnSpc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r>
                        <a:rPr lang="en-US" altLang="zh-CN" sz="1200" dirty="0">
                          <a:solidFill>
                            <a:srgbClr val="6C930E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3</a:t>
                      </a:r>
                      <a:endParaRPr lang="en-US" altLang="zh-CN" sz="1200" dirty="0">
                        <a:solidFill>
                          <a:srgbClr val="6C930E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</a:tr>
              <a:tr h="293688"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just" eaLnBrk="0" hangingPunct="0">
                        <a:lnSpc>
                          <a:spcPct val="110000"/>
                        </a:lnSpc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r>
                        <a:rPr lang="en-US" altLang="zh-CN" sz="1200" dirty="0"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20.</a:t>
                      </a:r>
                      <a:r>
                        <a:rPr lang="zh-CN" altLang="en-US" sz="1200" dirty="0"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因身体或其他原因无法就业、失踪（联）或去世</a:t>
                      </a:r>
                      <a:endParaRPr lang="zh-CN" altLang="en-US" sz="1200" dirty="0">
                        <a:solidFill>
                          <a:srgbClr val="6C930E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 eaLnBrk="0" hangingPunct="0">
                        <a:lnSpc>
                          <a:spcPct val="110000"/>
                        </a:lnSpc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r>
                        <a:rPr lang="en-US" altLang="zh-CN" sz="1200" dirty="0">
                          <a:solidFill>
                            <a:srgbClr val="6C930E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8</a:t>
                      </a:r>
                      <a:endParaRPr lang="en-US" altLang="zh-CN" sz="1200" dirty="0">
                        <a:solidFill>
                          <a:srgbClr val="6C930E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292100"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rowSpan="5">
                  <a:txBody>
                    <a:bodyPr/>
                    <a:p>
                      <a:pPr algn="just" eaLnBrk="0" hangingPunct="0">
                        <a:lnSpc>
                          <a:spcPct val="110000"/>
                        </a:lnSpc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r>
                        <a:rPr lang="en-US" altLang="zh-CN" sz="1200" dirty="0"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7.</a:t>
                      </a:r>
                      <a:r>
                        <a:rPr lang="zh-CN" altLang="en-US" sz="1200" dirty="0"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母亲职业</a:t>
                      </a:r>
                      <a:endParaRPr lang="zh-CN" altLang="en-US" sz="1200" dirty="0">
                        <a:solidFill>
                          <a:srgbClr val="6C930E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eaLnBrk="0" hangingPunct="0">
                        <a:buNone/>
                      </a:pPr>
                      <a:r>
                        <a:rPr lang="en-US" altLang="zh-CN" sz="1200" dirty="0"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21.</a:t>
                      </a:r>
                      <a:r>
                        <a:rPr lang="zh-CN" altLang="en-US" sz="1200" dirty="0"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公司股东或高管、私营业主、全职太太</a:t>
                      </a:r>
                      <a:endParaRPr lang="zh-CN" altLang="en-US" sz="12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 eaLnBrk="0" hangingPunct="0">
                        <a:lnSpc>
                          <a:spcPct val="110000"/>
                        </a:lnSpc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r>
                        <a:rPr lang="en-US" altLang="zh-CN" sz="1200" dirty="0">
                          <a:solidFill>
                            <a:srgbClr val="6C930E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0</a:t>
                      </a:r>
                      <a:endParaRPr lang="en-US" altLang="zh-CN" sz="1200" dirty="0">
                        <a:solidFill>
                          <a:srgbClr val="6C930E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5">
                  <a:txBody>
                    <a:bodyPr/>
                    <a:p>
                      <a:pPr algn="just" eaLnBrk="0" hangingPunct="0">
                        <a:lnSpc>
                          <a:spcPct val="110000"/>
                        </a:lnSpc>
                        <a:spcBef>
                          <a:spcPts val="450"/>
                        </a:spcBef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lang="zh-CN" altLang="en-US" sz="1200" dirty="0">
                        <a:solidFill>
                          <a:srgbClr val="6C930E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6387"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eaLnBrk="0" hangingPunct="0">
                        <a:buNone/>
                      </a:pPr>
                      <a:r>
                        <a:rPr lang="en-US" altLang="zh-CN" sz="1200" dirty="0"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22.</a:t>
                      </a:r>
                      <a:r>
                        <a:rPr lang="zh-CN" altLang="en-US" sz="1200" dirty="0"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公务员、事业单位或国有企业工作人员、个体经营户</a:t>
                      </a:r>
                      <a:endParaRPr lang="zh-CN" altLang="en-US" sz="12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 eaLnBrk="0" hangingPunct="0">
                        <a:lnSpc>
                          <a:spcPct val="110000"/>
                        </a:lnSpc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r>
                        <a:rPr lang="en-US" altLang="zh-CN" sz="1200" dirty="0">
                          <a:solidFill>
                            <a:srgbClr val="6C930E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1</a:t>
                      </a:r>
                      <a:endParaRPr lang="en-US" altLang="zh-CN" sz="1200" dirty="0">
                        <a:solidFill>
                          <a:srgbClr val="6C930E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</a:tr>
              <a:tr h="292100"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algn="just" eaLnBrk="0" hangingPunct="0">
                        <a:lnSpc>
                          <a:spcPct val="110000"/>
                        </a:lnSpc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r>
                        <a:rPr lang="en-US" altLang="zh-CN" sz="1200" dirty="0"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23.</a:t>
                      </a:r>
                      <a:r>
                        <a:rPr lang="zh-CN" altLang="en-US" sz="1200" dirty="0"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进城务工人员或合同制工作人员 </a:t>
                      </a:r>
                      <a:endParaRPr lang="zh-CN" altLang="en-US" sz="1200" dirty="0">
                        <a:solidFill>
                          <a:srgbClr val="6C930E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 eaLnBrk="0" hangingPunct="0">
                        <a:lnSpc>
                          <a:spcPct val="110000"/>
                        </a:lnSpc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r>
                        <a:rPr lang="en-US" altLang="zh-CN" sz="1200" dirty="0">
                          <a:solidFill>
                            <a:srgbClr val="6C930E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2</a:t>
                      </a:r>
                      <a:endParaRPr lang="en-US" altLang="zh-CN" sz="1200" dirty="0">
                        <a:solidFill>
                          <a:srgbClr val="6C930E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</a:tr>
              <a:tr h="293688"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algn="just" eaLnBrk="0" hangingPunct="0">
                        <a:lnSpc>
                          <a:spcPct val="110000"/>
                        </a:lnSpc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r>
                        <a:rPr lang="en-US" altLang="zh-CN" sz="1200" dirty="0"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24.</a:t>
                      </a:r>
                      <a:r>
                        <a:rPr lang="zh-CN" altLang="en-US" sz="1200" dirty="0"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务农或临时务工</a:t>
                      </a:r>
                      <a:endParaRPr lang="zh-CN" altLang="en-US" sz="1200" dirty="0">
                        <a:solidFill>
                          <a:srgbClr val="6C930E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 eaLnBrk="0" hangingPunct="0">
                        <a:lnSpc>
                          <a:spcPct val="110000"/>
                        </a:lnSpc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r>
                        <a:rPr lang="en-US" altLang="zh-CN" sz="1200" dirty="0">
                          <a:solidFill>
                            <a:srgbClr val="6C930E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3</a:t>
                      </a:r>
                      <a:endParaRPr lang="en-US" altLang="zh-CN" sz="1200" dirty="0">
                        <a:solidFill>
                          <a:srgbClr val="6C930E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</a:tr>
              <a:tr h="292100"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just" eaLnBrk="0" hangingPunct="0">
                        <a:lnSpc>
                          <a:spcPct val="110000"/>
                        </a:lnSpc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r>
                        <a:rPr lang="en-US" altLang="zh-CN" sz="1200" dirty="0"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25.</a:t>
                      </a:r>
                      <a:r>
                        <a:rPr lang="zh-CN" altLang="en-US" sz="1200" dirty="0"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因身体或其他原因无法就业、失踪（联）或去世 </a:t>
                      </a:r>
                      <a:endParaRPr lang="zh-CN" altLang="en-US" sz="1200" dirty="0"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 eaLnBrk="0" hangingPunct="0">
                        <a:lnSpc>
                          <a:spcPct val="110000"/>
                        </a:lnSpc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r>
                        <a:rPr lang="en-US" altLang="zh-CN" sz="1200" dirty="0">
                          <a:solidFill>
                            <a:srgbClr val="6C930E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8</a:t>
                      </a:r>
                      <a:endParaRPr lang="en-US" altLang="zh-CN" sz="1200" dirty="0">
                        <a:solidFill>
                          <a:srgbClr val="6C930E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2339" name="标题 1"/>
          <p:cNvSpPr/>
          <p:nvPr/>
        </p:nvSpPr>
        <p:spPr>
          <a:xfrm>
            <a:off x="928688" y="0"/>
            <a:ext cx="8353425" cy="6858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r>
              <a:rPr lang="zh-CN" altLang="en-US" sz="25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一．指标体系</a:t>
            </a:r>
            <a:endParaRPr lang="zh-CN" altLang="en-US" sz="2500" b="1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3" name="标题 17409"/>
          <p:cNvSpPr/>
          <p:nvPr/>
        </p:nvSpPr>
        <p:spPr>
          <a:xfrm>
            <a:off x="571500" y="712788"/>
            <a:ext cx="7775575" cy="430212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algn="ctr" defTabSz="685800" eaLnBrk="0" hangingPunct="0">
              <a:lnSpc>
                <a:spcPct val="90000"/>
              </a:lnSpc>
            </a:pPr>
            <a:r>
              <a:rPr lang="zh-CN" altLang="en-US" sz="1600" b="1" dirty="0">
                <a:latin typeface="Arial" panose="020B0604020202020204" pitchFamily="34" charset="0"/>
                <a:ea typeface="微软雅黑" panose="020B0503020204020204" pitchFamily="34" charset="-122"/>
              </a:rPr>
              <a:t>学生家庭经济情况测评指标体系</a:t>
            </a:r>
            <a:endParaRPr lang="zh-CN" altLang="en-US" sz="1600" b="1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aphicFrame>
        <p:nvGraphicFramePr>
          <p:cNvPr id="12291" name="内容占位符 12290"/>
          <p:cNvGraphicFramePr/>
          <p:nvPr>
            <p:ph idx="1"/>
          </p:nvPr>
        </p:nvGraphicFramePr>
        <p:xfrm>
          <a:off x="457200" y="1255713"/>
          <a:ext cx="8229600" cy="4194175"/>
        </p:xfrm>
        <a:graphic>
          <a:graphicData uri="http://schemas.openxmlformats.org/drawingml/2006/table">
            <a:tbl>
              <a:tblPr/>
              <a:tblGrid>
                <a:gridCol w="1190625"/>
                <a:gridCol w="1138238"/>
                <a:gridCol w="3989387"/>
                <a:gridCol w="965200"/>
                <a:gridCol w="946150"/>
              </a:tblGrid>
              <a:tr h="376238">
                <a:tc>
                  <a:txBody>
                    <a:bodyPr/>
                    <a:p>
                      <a:pPr algn="ctr" eaLnBrk="0" hangingPunct="0">
                        <a:lnSpc>
                          <a:spcPct val="110000"/>
                        </a:lnSpc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r>
                        <a:rPr lang="zh-CN" altLang="en-US" sz="140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微软雅黑" panose="020B0503020204020204" pitchFamily="34" charset="-122"/>
                        </a:rPr>
                        <a:t>一级指标</a:t>
                      </a:r>
                      <a:endParaRPr lang="zh-CN" altLang="en-US" sz="1400" dirty="0">
                        <a:solidFill>
                          <a:srgbClr val="6C930E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 eaLnBrk="0" hangingPunct="0">
                        <a:lnSpc>
                          <a:spcPct val="110000"/>
                        </a:lnSpc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r>
                        <a:rPr lang="zh-CN" altLang="en-US" sz="140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微软雅黑" panose="020B0503020204020204" pitchFamily="34" charset="-122"/>
                        </a:rPr>
                        <a:t>二级指标</a:t>
                      </a:r>
                      <a:endParaRPr lang="zh-CN" altLang="en-US" sz="1400" dirty="0">
                        <a:solidFill>
                          <a:srgbClr val="6C930E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 eaLnBrk="0" hangingPunct="0">
                        <a:lnSpc>
                          <a:spcPct val="110000"/>
                        </a:lnSpc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r>
                        <a:rPr lang="zh-CN" altLang="en-US" sz="140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微软雅黑" panose="020B0503020204020204" pitchFamily="34" charset="-122"/>
                        </a:rPr>
                        <a:t>主要观测点</a:t>
                      </a:r>
                      <a:endParaRPr lang="zh-CN" altLang="en-US" sz="1400" dirty="0">
                        <a:solidFill>
                          <a:srgbClr val="6C930E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 eaLnBrk="0" hangingPunct="0">
                        <a:lnSpc>
                          <a:spcPct val="110000"/>
                        </a:lnSpc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r>
                        <a:rPr lang="zh-CN" altLang="en-US" sz="140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微软雅黑" panose="020B0503020204020204" pitchFamily="34" charset="-122"/>
                        </a:rPr>
                        <a:t>参考权重</a:t>
                      </a:r>
                      <a:endParaRPr lang="zh-CN" altLang="en-US" sz="1400" dirty="0">
                        <a:solidFill>
                          <a:srgbClr val="6C930E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 eaLnBrk="0" hangingPunct="0">
                        <a:lnSpc>
                          <a:spcPct val="110000"/>
                        </a:lnSpc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r>
                        <a:rPr lang="zh-CN" altLang="en-US" sz="140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微软雅黑" panose="020B0503020204020204" pitchFamily="34" charset="-122"/>
                        </a:rPr>
                        <a:t>备注</a:t>
                      </a:r>
                      <a:endParaRPr lang="zh-CN" altLang="en-US" sz="1400" dirty="0">
                        <a:solidFill>
                          <a:srgbClr val="6C930E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2100">
                <a:tc rowSpan="13">
                  <a:txBody>
                    <a:bodyPr/>
                    <a:p>
                      <a:pPr algn="ctr" eaLnBrk="0" hangingPunct="0">
                        <a:lnSpc>
                          <a:spcPct val="110000"/>
                        </a:lnSpc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r>
                        <a:rPr lang="en-US" altLang="zh-CN" sz="1200" dirty="0"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2.</a:t>
                      </a:r>
                      <a:r>
                        <a:rPr lang="zh-CN" altLang="en-US" sz="1200" dirty="0"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父母收入情况</a:t>
                      </a:r>
                      <a:endParaRPr lang="zh-CN" altLang="en-US" sz="1200" b="1" dirty="0">
                        <a:solidFill>
                          <a:srgbClr val="6C930E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5">
                  <a:txBody>
                    <a:bodyPr/>
                    <a:p>
                      <a:pPr algn="just" eaLnBrk="0" hangingPunct="0">
                        <a:lnSpc>
                          <a:spcPct val="110000"/>
                        </a:lnSpc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r>
                        <a:rPr lang="en-US" altLang="zh-CN" sz="1200" dirty="0"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8.</a:t>
                      </a:r>
                      <a:r>
                        <a:rPr lang="zh-CN" altLang="en-US" sz="1200" dirty="0"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父亲劳动能力</a:t>
                      </a:r>
                      <a:endParaRPr lang="zh-CN" altLang="en-US" sz="1200" dirty="0">
                        <a:solidFill>
                          <a:srgbClr val="6C930E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eaLnBrk="0" hangingPunct="0">
                        <a:buNone/>
                      </a:pPr>
                      <a:r>
                        <a:rPr lang="en-US" altLang="zh-CN" sz="12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26.</a:t>
                      </a:r>
                      <a:r>
                        <a:rPr lang="zh-CN" altLang="en-US" sz="120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身体健康且有一技之长</a:t>
                      </a:r>
                      <a:endParaRPr lang="zh-CN" altLang="en-US" sz="12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 eaLnBrk="0" hangingPunct="0">
                        <a:lnSpc>
                          <a:spcPct val="110000"/>
                        </a:lnSpc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r>
                        <a:rPr lang="en-US" altLang="zh-CN" sz="1200" dirty="0">
                          <a:solidFill>
                            <a:srgbClr val="6C930E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0</a:t>
                      </a:r>
                      <a:endParaRPr lang="en-US" altLang="zh-CN" sz="1200" dirty="0">
                        <a:solidFill>
                          <a:srgbClr val="6C930E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5">
                  <a:txBody>
                    <a:bodyPr/>
                    <a:p>
                      <a:pPr algn="just" eaLnBrk="0" hangingPunct="0">
                        <a:lnSpc>
                          <a:spcPct val="110000"/>
                        </a:lnSpc>
                        <a:spcBef>
                          <a:spcPts val="450"/>
                        </a:spcBef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lang="zh-CN" altLang="en-US" sz="1200" dirty="0">
                        <a:solidFill>
                          <a:srgbClr val="6C930E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3687"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algn="just" eaLnBrk="0" hangingPunct="0">
                        <a:lnSpc>
                          <a:spcPct val="110000"/>
                        </a:lnSpc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r>
                        <a:rPr lang="en-US" altLang="zh-CN" sz="12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27.</a:t>
                      </a:r>
                      <a:r>
                        <a:rPr lang="zh-CN" altLang="en-US" sz="12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身体健康但无一技之长</a:t>
                      </a:r>
                      <a:endParaRPr lang="zh-CN" altLang="en-US" sz="1200" dirty="0">
                        <a:solidFill>
                          <a:srgbClr val="6C930E"/>
                        </a:solidFill>
                        <a:latin typeface="宋体" panose="02010600030101010101" pitchFamily="2" charset="-122"/>
                        <a:ea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 eaLnBrk="0" hangingPunct="0">
                        <a:lnSpc>
                          <a:spcPct val="110000"/>
                        </a:lnSpc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r>
                        <a:rPr lang="en-US" altLang="zh-CN" sz="1200" dirty="0">
                          <a:solidFill>
                            <a:srgbClr val="6C930E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1</a:t>
                      </a:r>
                      <a:endParaRPr lang="en-US" altLang="zh-CN" sz="1200" dirty="0">
                        <a:solidFill>
                          <a:srgbClr val="6C930E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</a:tr>
              <a:tr h="292100"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algn="just" eaLnBrk="0" hangingPunct="0">
                        <a:lnSpc>
                          <a:spcPct val="110000"/>
                        </a:lnSpc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r>
                        <a:rPr lang="en-US" altLang="zh-CN" sz="12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28.3-4</a:t>
                      </a:r>
                      <a:r>
                        <a:rPr lang="zh-CN" altLang="en-US" sz="12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级伤残，或有一定劳动能力 </a:t>
                      </a:r>
                      <a:endParaRPr lang="zh-CN" altLang="en-US" sz="1200" dirty="0">
                        <a:solidFill>
                          <a:srgbClr val="6C930E"/>
                        </a:solidFill>
                        <a:latin typeface="宋体" panose="02010600030101010101" pitchFamily="2" charset="-122"/>
                        <a:ea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 eaLnBrk="0" hangingPunct="0">
                        <a:lnSpc>
                          <a:spcPct val="110000"/>
                        </a:lnSpc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r>
                        <a:rPr lang="en-US" altLang="zh-CN" sz="1200" dirty="0">
                          <a:solidFill>
                            <a:srgbClr val="6C930E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3</a:t>
                      </a:r>
                      <a:endParaRPr lang="en-US" altLang="zh-CN" sz="1200" dirty="0">
                        <a:solidFill>
                          <a:srgbClr val="6C930E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</a:tr>
              <a:tr h="292100"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eaLnBrk="0" hangingPunct="0">
                        <a:buNone/>
                      </a:pPr>
                      <a:r>
                        <a:rPr lang="en-US" altLang="zh-CN" sz="12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29.1-2</a:t>
                      </a:r>
                      <a:r>
                        <a:rPr lang="zh-CN" altLang="en-US" sz="12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级伤残</a:t>
                      </a:r>
                      <a:endParaRPr lang="zh-CN" altLang="en-US" sz="1200" dirty="0">
                        <a:latin typeface="宋体" panose="02010600030101010101" pitchFamily="2" charset="-122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 eaLnBrk="0" hangingPunct="0">
                        <a:lnSpc>
                          <a:spcPct val="110000"/>
                        </a:lnSpc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r>
                        <a:rPr lang="en-US" altLang="zh-CN" sz="1200" dirty="0">
                          <a:solidFill>
                            <a:srgbClr val="6C930E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6</a:t>
                      </a:r>
                      <a:endParaRPr lang="en-US" altLang="zh-CN" sz="1200" dirty="0">
                        <a:solidFill>
                          <a:srgbClr val="6C930E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</a:tr>
              <a:tr h="293688"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eaLnBrk="0" hangingPunct="0">
                        <a:buNone/>
                      </a:pPr>
                      <a:r>
                        <a:rPr lang="en-US" altLang="zh-CN" sz="12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30.</a:t>
                      </a:r>
                      <a:r>
                        <a:rPr lang="zh-CN" altLang="en-US" sz="120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完全丧失劳动能力、失踪（联）或去世 </a:t>
                      </a:r>
                      <a:endParaRPr lang="zh-CN" altLang="en-US" sz="12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 eaLnBrk="0" hangingPunct="0">
                        <a:lnSpc>
                          <a:spcPct val="110000"/>
                        </a:lnSpc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r>
                        <a:rPr lang="en-US" altLang="zh-CN" sz="1200" dirty="0">
                          <a:solidFill>
                            <a:srgbClr val="6C930E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10</a:t>
                      </a:r>
                      <a:endParaRPr lang="en-US" altLang="zh-CN" sz="1200" dirty="0">
                        <a:solidFill>
                          <a:srgbClr val="6C930E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292100"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rowSpan="5">
                  <a:txBody>
                    <a:bodyPr/>
                    <a:p>
                      <a:pPr algn="just" eaLnBrk="0" hangingPunct="0">
                        <a:lnSpc>
                          <a:spcPct val="110000"/>
                        </a:lnSpc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r>
                        <a:rPr lang="en-US" altLang="zh-CN" sz="1200" dirty="0"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9.</a:t>
                      </a:r>
                      <a:r>
                        <a:rPr lang="zh-CN" altLang="en-US" sz="1200" dirty="0"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母亲劳动能力</a:t>
                      </a:r>
                      <a:endParaRPr lang="zh-CN" altLang="en-US" sz="1200" dirty="0">
                        <a:solidFill>
                          <a:srgbClr val="6C930E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eaLnBrk="0" hangingPunct="0">
                        <a:buNone/>
                      </a:pPr>
                      <a:r>
                        <a:rPr lang="en-US" altLang="zh-CN" sz="12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31.</a:t>
                      </a:r>
                      <a:r>
                        <a:rPr lang="zh-CN" altLang="en-US" sz="12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身体健康且有一技之长</a:t>
                      </a:r>
                      <a:r>
                        <a:rPr lang="en-US" altLang="x-none" sz="12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</a:t>
                      </a:r>
                      <a:endParaRPr lang="zh-CN" altLang="en-US" sz="1200" dirty="0">
                        <a:latin typeface="宋体" panose="02010600030101010101" pitchFamily="2" charset="-122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 eaLnBrk="0" hangingPunct="0">
                        <a:lnSpc>
                          <a:spcPct val="110000"/>
                        </a:lnSpc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r>
                        <a:rPr lang="en-US" altLang="zh-CN" sz="1200" dirty="0">
                          <a:solidFill>
                            <a:srgbClr val="6C930E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0</a:t>
                      </a:r>
                      <a:endParaRPr lang="en-US" altLang="zh-CN" sz="1200" dirty="0">
                        <a:solidFill>
                          <a:srgbClr val="6C930E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5">
                  <a:txBody>
                    <a:bodyPr/>
                    <a:p>
                      <a:pPr algn="just" eaLnBrk="0" hangingPunct="0">
                        <a:lnSpc>
                          <a:spcPct val="110000"/>
                        </a:lnSpc>
                        <a:spcBef>
                          <a:spcPts val="450"/>
                        </a:spcBef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lang="zh-CN" altLang="en-US" sz="1200" dirty="0">
                        <a:solidFill>
                          <a:srgbClr val="6C930E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6387"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eaLnBrk="0" hangingPunct="0">
                        <a:buNone/>
                      </a:pPr>
                      <a:r>
                        <a:rPr lang="en-US" altLang="zh-CN" sz="12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32.</a:t>
                      </a:r>
                      <a:r>
                        <a:rPr lang="zh-CN" altLang="en-US" sz="120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身体健康但无一技之长</a:t>
                      </a:r>
                      <a:r>
                        <a:rPr lang="en-US" altLang="x-none" sz="120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                </a:t>
                      </a:r>
                      <a:endParaRPr lang="zh-CN" altLang="en-US" sz="12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 eaLnBrk="0" hangingPunct="0">
                        <a:lnSpc>
                          <a:spcPct val="110000"/>
                        </a:lnSpc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r>
                        <a:rPr lang="en-US" altLang="zh-CN" sz="1200" dirty="0">
                          <a:solidFill>
                            <a:srgbClr val="6C930E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1</a:t>
                      </a:r>
                      <a:endParaRPr lang="en-US" altLang="zh-CN" sz="1200" dirty="0">
                        <a:solidFill>
                          <a:srgbClr val="6C930E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</a:tr>
              <a:tr h="292100"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algn="just" eaLnBrk="0" hangingPunct="0">
                        <a:lnSpc>
                          <a:spcPct val="110000"/>
                        </a:lnSpc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r>
                        <a:rPr lang="en-US" altLang="zh-CN" sz="12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33.3-4</a:t>
                      </a:r>
                      <a:r>
                        <a:rPr lang="zh-CN" altLang="en-US" sz="12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级伤残，或有一定劳动能力 </a:t>
                      </a:r>
                      <a:endParaRPr lang="zh-CN" altLang="en-US" sz="1200" dirty="0">
                        <a:solidFill>
                          <a:srgbClr val="6C930E"/>
                        </a:solidFill>
                        <a:latin typeface="宋体" panose="02010600030101010101" pitchFamily="2" charset="-122"/>
                        <a:ea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 eaLnBrk="0" hangingPunct="0">
                        <a:lnSpc>
                          <a:spcPct val="110000"/>
                        </a:lnSpc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r>
                        <a:rPr lang="en-US" altLang="zh-CN" sz="1200" dirty="0">
                          <a:solidFill>
                            <a:srgbClr val="6C930E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3</a:t>
                      </a:r>
                      <a:endParaRPr lang="en-US" altLang="zh-CN" sz="1200" dirty="0">
                        <a:solidFill>
                          <a:srgbClr val="6C930E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</a:tr>
              <a:tr h="293688"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algn="just" eaLnBrk="0" hangingPunct="0">
                        <a:lnSpc>
                          <a:spcPct val="110000"/>
                        </a:lnSpc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r>
                        <a:rPr lang="en-US" altLang="zh-CN" sz="12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34.1-2</a:t>
                      </a:r>
                      <a:r>
                        <a:rPr lang="zh-CN" altLang="en-US" sz="12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级伤残</a:t>
                      </a:r>
                      <a:r>
                        <a:rPr lang="en-US" altLang="x-none" sz="12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</a:t>
                      </a:r>
                      <a:endParaRPr lang="zh-CN" altLang="en-US" sz="1200" dirty="0">
                        <a:solidFill>
                          <a:srgbClr val="6C930E"/>
                        </a:solidFill>
                        <a:latin typeface="宋体" panose="02010600030101010101" pitchFamily="2" charset="-122"/>
                        <a:ea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 eaLnBrk="0" hangingPunct="0">
                        <a:lnSpc>
                          <a:spcPct val="110000"/>
                        </a:lnSpc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r>
                        <a:rPr lang="en-US" altLang="zh-CN" sz="1200" dirty="0">
                          <a:solidFill>
                            <a:srgbClr val="6C930E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6</a:t>
                      </a:r>
                      <a:endParaRPr lang="en-US" altLang="zh-CN" sz="1200" dirty="0">
                        <a:solidFill>
                          <a:srgbClr val="6C930E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</a:tr>
              <a:tr h="292100"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eaLnBrk="0" hangingPunct="0">
                        <a:buNone/>
                      </a:pPr>
                      <a:r>
                        <a:rPr lang="en-US" altLang="zh-CN" sz="12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35.</a:t>
                      </a:r>
                      <a:r>
                        <a:rPr lang="zh-CN" altLang="en-US" sz="12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完全丧失劳动能力、失踪（联）或去世</a:t>
                      </a:r>
                      <a:endParaRPr lang="zh-CN" altLang="en-US" sz="12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 eaLnBrk="0" hangingPunct="0">
                        <a:lnSpc>
                          <a:spcPct val="110000"/>
                        </a:lnSpc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r>
                        <a:rPr lang="en-US" altLang="zh-CN" sz="1200" dirty="0">
                          <a:solidFill>
                            <a:srgbClr val="6C930E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10</a:t>
                      </a:r>
                      <a:endParaRPr lang="en-US" altLang="zh-CN" sz="1200" dirty="0">
                        <a:solidFill>
                          <a:srgbClr val="6C930E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292100"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rowSpan="3">
                  <a:txBody>
                    <a:bodyPr/>
                    <a:p>
                      <a:pPr eaLnBrk="0" hangingPunct="0">
                        <a:buNone/>
                      </a:pPr>
                      <a:r>
                        <a:rPr lang="en-US" altLang="zh-CN" sz="1200" dirty="0"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10.</a:t>
                      </a:r>
                      <a:r>
                        <a:rPr lang="zh-CN" altLang="en-US" sz="1200" dirty="0"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家庭其他成员劳动能力</a:t>
                      </a:r>
                      <a:endParaRPr lang="zh-CN" altLang="en-US" sz="1200" dirty="0"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just" eaLnBrk="0" hangingPunct="0">
                        <a:lnSpc>
                          <a:spcPct val="110000"/>
                        </a:lnSpc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r>
                        <a:rPr lang="en-US" altLang="zh-CN" sz="12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36.</a:t>
                      </a:r>
                      <a:r>
                        <a:rPr lang="zh-CN" altLang="en-US" sz="12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无其他成员；或有其他成员且有劳动能力或固定收入</a:t>
                      </a:r>
                      <a:endParaRPr lang="zh-CN" altLang="en-US" sz="12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 eaLnBrk="0" hangingPunct="0">
                        <a:lnSpc>
                          <a:spcPct val="110000"/>
                        </a:lnSpc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r>
                        <a:rPr lang="en-US" altLang="zh-CN" sz="1200" dirty="0">
                          <a:solidFill>
                            <a:srgbClr val="6C930E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0</a:t>
                      </a:r>
                      <a:endParaRPr lang="en-US" altLang="zh-CN" sz="1200" dirty="0">
                        <a:solidFill>
                          <a:srgbClr val="6C930E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p>
                      <a:pPr eaLnBrk="0" hangingPunct="0">
                        <a:buNone/>
                      </a:pPr>
                      <a:endParaRPr lang="zh-CN" altLang="en-US" dirty="0"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3687"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algn="just" eaLnBrk="0" hangingPunct="0">
                        <a:lnSpc>
                          <a:spcPct val="110000"/>
                        </a:lnSpc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r>
                        <a:rPr lang="en-US" altLang="zh-CN" sz="12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37.</a:t>
                      </a:r>
                      <a:r>
                        <a:rPr lang="zh-CN" altLang="en-US" sz="12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其他家庭成员中部分有劳动能力或固定收入</a:t>
                      </a:r>
                      <a:endParaRPr lang="zh-CN" altLang="en-US" sz="12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 eaLnBrk="0" hangingPunct="0">
                        <a:lnSpc>
                          <a:spcPct val="110000"/>
                        </a:lnSpc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r>
                        <a:rPr lang="en-US" altLang="zh-CN" sz="1200" dirty="0">
                          <a:solidFill>
                            <a:srgbClr val="6C930E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2</a:t>
                      </a:r>
                      <a:endParaRPr lang="en-US" altLang="zh-CN" sz="1200" dirty="0">
                        <a:solidFill>
                          <a:srgbClr val="6C930E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</a:tr>
              <a:tr h="292100"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eaLnBrk="0" hangingPunct="0">
                        <a:buNone/>
                      </a:pPr>
                      <a:r>
                        <a:rPr lang="en-US" altLang="zh-CN" sz="12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38.</a:t>
                      </a:r>
                      <a:r>
                        <a:rPr lang="zh-CN" altLang="en-US" sz="120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其他成员均无劳动能力或固定收入</a:t>
                      </a:r>
                      <a:endParaRPr lang="zh-CN" altLang="en-US" sz="12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 eaLnBrk="0" hangingPunct="0">
                        <a:lnSpc>
                          <a:spcPct val="110000"/>
                        </a:lnSpc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r>
                        <a:rPr lang="en-US" altLang="zh-CN" sz="1200" dirty="0">
                          <a:solidFill>
                            <a:srgbClr val="6C930E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4</a:t>
                      </a:r>
                      <a:endParaRPr lang="en-US" altLang="zh-CN" sz="1200" dirty="0">
                        <a:solidFill>
                          <a:srgbClr val="6C930E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3374" name="标题 1"/>
          <p:cNvSpPr/>
          <p:nvPr/>
        </p:nvSpPr>
        <p:spPr>
          <a:xfrm>
            <a:off x="857250" y="28575"/>
            <a:ext cx="8353425" cy="6858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r>
              <a:rPr lang="zh-CN" altLang="en-US" sz="25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一．指标体系</a:t>
            </a:r>
            <a:endParaRPr lang="zh-CN" altLang="en-US" sz="2500" b="1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#wm#"/>
  <p:tag name="KSO_WM_UNIT_TYPE" val="i"/>
  <p:tag name="KSO_WM_UNIT_ID" val="diagram103_4*i*0"/>
  <p:tag name="KSO_WM_TEMPLATE_CATEGORY" val="diagram"/>
  <p:tag name="KSO_WM_TEMPLATE_INDEX" val="103"/>
  <p:tag name="KSO_WM_TAG_VERSION" val="1.0"/>
  <p:tag name="KSO_WM_UNIT_INDEX" val="0"/>
</p:tagLst>
</file>

<file path=ppt/tags/tag2.xml><?xml version="1.0" encoding="utf-8"?>
<p:tagLst xmlns:p="http://schemas.openxmlformats.org/presentationml/2006/main">
  <p:tag name="KSO_WM_TEMPLATE_CATEGORY" val="diagram"/>
  <p:tag name="KSO_WM_TEMPLATE_INDEX" val="103"/>
  <p:tag name="KSO_WM_UNIT_TYPE" val="l_h_a"/>
  <p:tag name="KSO_WM_UNIT_INDEX" val="1_1_1"/>
  <p:tag name="KSO_WM_UNIT_ID" val="150995269*l_h_a*1_1_1"/>
  <p:tag name="KSO_WM_UNIT_CLEAR" val="1"/>
  <p:tag name="KSO_WM_UNIT_LAYERLEVEL" val="1_1_1"/>
  <p:tag name="KSO_WM_UNIT_VALUE" val="18"/>
  <p:tag name="KSO_WM_UNIT_HIGHLIGHT" val="0"/>
  <p:tag name="KSO_WM_UNIT_COMPATIBLE" val="0"/>
  <p:tag name="KSO_WM_BEAUTIFY_FLAG" val="#wm#"/>
  <p:tag name="KSO_WM_UNIT_PRESET_TEXT_INDEX" val="3"/>
  <p:tag name="KSO_WM_UNIT_PRESET_TEXT_LEN" val="5"/>
  <p:tag name="KSO_WM_DIAGRAM_GROUP_CODE" val="l1-1"/>
  <p:tag name="KSO_WM_TAG_VERSION" val="1.0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3.xml><?xml version="1.0" encoding="utf-8"?>
<p:tagLst xmlns:p="http://schemas.openxmlformats.org/presentationml/2006/main">
  <p:tag name="KSO_WM_TEMPLATE_CATEGORY" val="diagram"/>
  <p:tag name="KSO_WM_TEMPLATE_INDEX" val="103"/>
  <p:tag name="KSO_WM_UNIT_TYPE" val="l_h_f"/>
  <p:tag name="KSO_WM_UNIT_INDEX" val="1_1_1"/>
  <p:tag name="KSO_WM_UNIT_ID" val="150995269*l_h_f*1_1_1"/>
  <p:tag name="KSO_WM_UNIT_CLEAR" val="1"/>
  <p:tag name="KSO_WM_UNIT_LAYERLEVEL" val="1_1_1"/>
  <p:tag name="KSO_WM_UNIT_VALUE" val="36"/>
  <p:tag name="KSO_WM_UNIT_HIGHLIGHT" val="0"/>
  <p:tag name="KSO_WM_UNIT_COMPATIBLE" val="0"/>
  <p:tag name="KSO_WM_BEAUTIFY_FLAG" val="#wm#"/>
  <p:tag name="KSO_WM_UNIT_PRESET_TEXT_INDEX" val="4"/>
  <p:tag name="KSO_WM_UNIT_PRESET_TEXT_LEN" val="26"/>
  <p:tag name="KSO_WM_DIAGRAM_GROUP_CODE" val="l1-1"/>
  <p:tag name="KSO_WM_TAG_VERSION" val="1.0"/>
  <p:tag name="KSO_WM_UNIT_FILL_FORE_SCHEMECOLOR_INDEX" val="14"/>
  <p:tag name="KSO_WM_UNIT_FILL_TYPE" val="1"/>
  <p:tag name="KSO_WM_UNIT_TEXT_FILL_FORE_SCHEMECOLOR_INDEX" val="13"/>
  <p:tag name="KSO_WM_UNIT_TEXT_FILL_TYPE" val="1"/>
</p:tagLst>
</file>

<file path=ppt/tags/tag4.xml><?xml version="1.0" encoding="utf-8"?>
<p:tagLst xmlns:p="http://schemas.openxmlformats.org/presentationml/2006/main">
  <p:tag name="KSO_WM_BEAUTIFY_FLAG" val="#wm#"/>
  <p:tag name="KSO_WM_UNIT_TYPE" val="i"/>
  <p:tag name="KSO_WM_UNIT_ID" val="diagram103_4*i*5"/>
  <p:tag name="KSO_WM_TEMPLATE_CATEGORY" val="diagram"/>
  <p:tag name="KSO_WM_TEMPLATE_INDEX" val="103"/>
  <p:tag name="KSO_WM_TAG_VERSION" val="1.0"/>
  <p:tag name="KSO_WM_UNIT_INDEX" val="5"/>
</p:tagLst>
</file>

<file path=ppt/tags/tag5.xml><?xml version="1.0" encoding="utf-8"?>
<p:tagLst xmlns:p="http://schemas.openxmlformats.org/presentationml/2006/main">
  <p:tag name="KSO_WM_TEMPLATE_CATEGORY" val="diagram"/>
  <p:tag name="KSO_WM_TEMPLATE_INDEX" val="103"/>
  <p:tag name="KSO_WM_UNIT_TYPE" val="l_h_a"/>
  <p:tag name="KSO_WM_UNIT_INDEX" val="1_2_1"/>
  <p:tag name="KSO_WM_UNIT_ID" val="150995269*l_h_a*1_2_1"/>
  <p:tag name="KSO_WM_UNIT_CLEAR" val="1"/>
  <p:tag name="KSO_WM_UNIT_LAYERLEVEL" val="1_1_1"/>
  <p:tag name="KSO_WM_UNIT_VALUE" val="18"/>
  <p:tag name="KSO_WM_UNIT_HIGHLIGHT" val="0"/>
  <p:tag name="KSO_WM_UNIT_COMPATIBLE" val="0"/>
  <p:tag name="KSO_WM_BEAUTIFY_FLAG" val="#wm#"/>
  <p:tag name="KSO_WM_DIAGRAM_GROUP_CODE" val="l1-1"/>
  <p:tag name="KSO_WM_TAG_VERSION" val="1.0"/>
  <p:tag name="KSO_WM_UNIT_PRESET_TEXT_INDEX" val="3"/>
  <p:tag name="KSO_WM_UNIT_PRESET_TEXT_LEN" val="5"/>
  <p:tag name="KSO_WM_UNIT_FILL_FORE_SCHEMECOLOR_INDEX" val="6"/>
  <p:tag name="KSO_WM_UNIT_FILL_TYPE" val="1"/>
  <p:tag name="KSO_WM_UNIT_TEXT_FILL_FORE_SCHEMECOLOR_INDEX" val="14"/>
  <p:tag name="KSO_WM_UNIT_TEXT_FILL_TYPE" val="1"/>
</p:tagLst>
</file>

<file path=ppt/tags/tag6.xml><?xml version="1.0" encoding="utf-8"?>
<p:tagLst xmlns:p="http://schemas.openxmlformats.org/presentationml/2006/main">
  <p:tag name="KSO_WM_TEMPLATE_CATEGORY" val="diagram"/>
  <p:tag name="KSO_WM_TEMPLATE_INDEX" val="103"/>
  <p:tag name="KSO_WM_UNIT_TYPE" val="l_h_f"/>
  <p:tag name="KSO_WM_UNIT_INDEX" val="1_2_1"/>
  <p:tag name="KSO_WM_UNIT_ID" val="150995269*l_h_f*1_2_1"/>
  <p:tag name="KSO_WM_UNIT_CLEAR" val="1"/>
  <p:tag name="KSO_WM_UNIT_LAYERLEVEL" val="1_1_1"/>
  <p:tag name="KSO_WM_UNIT_VALUE" val="36"/>
  <p:tag name="KSO_WM_UNIT_HIGHLIGHT" val="0"/>
  <p:tag name="KSO_WM_UNIT_COMPATIBLE" val="0"/>
  <p:tag name="KSO_WM_BEAUTIFY_FLAG" val="#wm#"/>
  <p:tag name="KSO_WM_UNIT_PRESET_TEXT_INDEX" val="4"/>
  <p:tag name="KSO_WM_UNIT_PRESET_TEXT_LEN" val="26"/>
  <p:tag name="KSO_WM_DIAGRAM_GROUP_CODE" val="l1-1"/>
  <p:tag name="KSO_WM_TAG_VERSION" val="1.0"/>
  <p:tag name="KSO_WM_UNIT_FILL_FORE_SCHEMECOLOR_INDEX" val="14"/>
  <p:tag name="KSO_WM_UNIT_FILL_TYPE" val="1"/>
  <p:tag name="KSO_WM_UNIT_TEXT_FILL_FORE_SCHEMECOLOR_INDEX" val="13"/>
  <p:tag name="KSO_WM_UNIT_TEXT_FILL_TYPE" val="1"/>
</p:tagLst>
</file>

<file path=ppt/tags/tag7.xml><?xml version="1.0" encoding="utf-8"?>
<p:tagLst xmlns:p="http://schemas.openxmlformats.org/presentationml/2006/main">
  <p:tag name="KSO_WM_BEAUTIFY_FLAG" val="#wm#"/>
  <p:tag name="KSO_WM_UNIT_TYPE" val="i"/>
  <p:tag name="KSO_WM_UNIT_ID" val="diagram103_4*i*10"/>
  <p:tag name="KSO_WM_TEMPLATE_CATEGORY" val="diagram"/>
  <p:tag name="KSO_WM_TEMPLATE_INDEX" val="103"/>
  <p:tag name="KSO_WM_TAG_VERSION" val="1.0"/>
  <p:tag name="KSO_WM_UNIT_INDEX" val="10"/>
</p:tagLst>
</file>

<file path=ppt/tags/tag8.xml><?xml version="1.0" encoding="utf-8"?>
<p:tagLst xmlns:p="http://schemas.openxmlformats.org/presentationml/2006/main">
  <p:tag name="KSO_WM_TEMPLATE_CATEGORY" val="diagram"/>
  <p:tag name="KSO_WM_TEMPLATE_INDEX" val="103"/>
  <p:tag name="KSO_WM_UNIT_TYPE" val="l_h_a"/>
  <p:tag name="KSO_WM_UNIT_INDEX" val="1_3_1"/>
  <p:tag name="KSO_WM_UNIT_ID" val="150995269*l_h_a*1_3_1"/>
  <p:tag name="KSO_WM_UNIT_CLEAR" val="1"/>
  <p:tag name="KSO_WM_UNIT_LAYERLEVEL" val="1_1_1"/>
  <p:tag name="KSO_WM_UNIT_VALUE" val="18"/>
  <p:tag name="KSO_WM_UNIT_HIGHLIGHT" val="0"/>
  <p:tag name="KSO_WM_UNIT_COMPATIBLE" val="0"/>
  <p:tag name="KSO_WM_BEAUTIFY_FLAG" val="#wm#"/>
  <p:tag name="KSO_WM_DIAGRAM_GROUP_CODE" val="l1-1"/>
  <p:tag name="KSO_WM_TAG_VERSION" val="1.0"/>
  <p:tag name="KSO_WM_UNIT_PRESET_TEXT_INDEX" val="3"/>
  <p:tag name="KSO_WM_UNIT_PRESET_TEXT_LEN" val="5"/>
  <p:tag name="KSO_WM_UNIT_FILL_FORE_SCHEMECOLOR_INDEX" val="7"/>
  <p:tag name="KSO_WM_UNIT_FILL_TYPE" val="1"/>
  <p:tag name="KSO_WM_UNIT_TEXT_FILL_FORE_SCHEMECOLOR_INDEX" val="14"/>
  <p:tag name="KSO_WM_UNIT_TEXT_FILL_TYPE" val="1"/>
</p:tagLst>
</file>

<file path=ppt/tags/tag9.xml><?xml version="1.0" encoding="utf-8"?>
<p:tagLst xmlns:p="http://schemas.openxmlformats.org/presentationml/2006/main">
  <p:tag name="KSO_WM_TEMPLATE_CATEGORY" val="diagram"/>
  <p:tag name="KSO_WM_TEMPLATE_INDEX" val="103"/>
  <p:tag name="KSO_WM_UNIT_TYPE" val="l_h_f"/>
  <p:tag name="KSO_WM_UNIT_INDEX" val="1_3_1"/>
  <p:tag name="KSO_WM_UNIT_ID" val="150995269*l_h_f*1_3_1"/>
  <p:tag name="KSO_WM_UNIT_CLEAR" val="1"/>
  <p:tag name="KSO_WM_UNIT_LAYERLEVEL" val="1_1_1"/>
  <p:tag name="KSO_WM_UNIT_VALUE" val="36"/>
  <p:tag name="KSO_WM_UNIT_HIGHLIGHT" val="0"/>
  <p:tag name="KSO_WM_UNIT_COMPATIBLE" val="0"/>
  <p:tag name="KSO_WM_BEAUTIFY_FLAG" val="#wm#"/>
  <p:tag name="KSO_WM_UNIT_PRESET_TEXT_INDEX" val="4"/>
  <p:tag name="KSO_WM_UNIT_PRESET_TEXT_LEN" val="26"/>
  <p:tag name="KSO_WM_DIAGRAM_GROUP_CODE" val="l1-1"/>
  <p:tag name="KSO_WM_TAG_VERSION" val="1.0"/>
  <p:tag name="KSO_WM_UNIT_FILL_FORE_SCHEMECOLOR_INDEX" val="14"/>
  <p:tag name="KSO_WM_UNIT_FILL_TYPE" val="1"/>
  <p:tag name="KSO_WM_UNIT_TEXT_FILL_FORE_SCHEMECOLOR_INDEX" val="13"/>
  <p:tag name="KSO_WM_UNIT_TEXT_FILL_TYPE" val="1"/>
</p:tagLst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A000120150508A02PWBG">
  <a:themeElements>
    <a:clrScheme name="">
      <a:dk1>
        <a:srgbClr val="5F5F5F"/>
      </a:dk1>
      <a:lt1>
        <a:srgbClr val="FFFFFF"/>
      </a:lt1>
      <a:dk2>
        <a:srgbClr val="5F5F5F"/>
      </a:dk2>
      <a:lt2>
        <a:srgbClr val="FFFFFF"/>
      </a:lt2>
      <a:accent1>
        <a:srgbClr val="90C413"/>
      </a:accent1>
      <a:accent2>
        <a:srgbClr val="BABD3D"/>
      </a:accent2>
      <a:accent3>
        <a:srgbClr val="FFFFFF"/>
      </a:accent3>
      <a:accent4>
        <a:srgbClr val="515151"/>
      </a:accent4>
      <a:accent5>
        <a:srgbClr val="C7DEAA"/>
      </a:accent5>
      <a:accent6>
        <a:srgbClr val="A6A936"/>
      </a:accent6>
      <a:hlink>
        <a:srgbClr val="00B0F0"/>
      </a:hlink>
      <a:folHlink>
        <a:srgbClr val="AFB2B4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A000120150508A02PWBG 1">
        <a:dk1>
          <a:srgbClr val="5F5F5F"/>
        </a:dk1>
        <a:lt1>
          <a:srgbClr val="FFFFFF"/>
        </a:lt1>
        <a:dk2>
          <a:srgbClr val="5F5F5F"/>
        </a:dk2>
        <a:lt2>
          <a:srgbClr val="FFFFFF"/>
        </a:lt2>
        <a:accent1>
          <a:srgbClr val="90C413"/>
        </a:accent1>
        <a:accent2>
          <a:srgbClr val="BABD3D"/>
        </a:accent2>
        <a:accent3>
          <a:srgbClr val="FFFFFF"/>
        </a:accent3>
        <a:accent4>
          <a:srgbClr val="505050"/>
        </a:accent4>
        <a:accent5>
          <a:srgbClr val="C6DEAA"/>
        </a:accent5>
        <a:accent6>
          <a:srgbClr val="A8AB36"/>
        </a:accent6>
        <a:hlink>
          <a:srgbClr val="00B0F0"/>
        </a:hlink>
        <a:folHlink>
          <a:srgbClr val="AFB2B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A000120150508A02PWBG">
  <a:themeElements>
    <a:clrScheme name="">
      <a:dk1>
        <a:srgbClr val="5F5F5F"/>
      </a:dk1>
      <a:lt1>
        <a:srgbClr val="FFFFFF"/>
      </a:lt1>
      <a:dk2>
        <a:srgbClr val="5F5F5F"/>
      </a:dk2>
      <a:lt2>
        <a:srgbClr val="FFFFFF"/>
      </a:lt2>
      <a:accent1>
        <a:srgbClr val="90C413"/>
      </a:accent1>
      <a:accent2>
        <a:srgbClr val="BABD3D"/>
      </a:accent2>
      <a:accent3>
        <a:srgbClr val="FFFFFF"/>
      </a:accent3>
      <a:accent4>
        <a:srgbClr val="515151"/>
      </a:accent4>
      <a:accent5>
        <a:srgbClr val="C7DEAA"/>
      </a:accent5>
      <a:accent6>
        <a:srgbClr val="A6A936"/>
      </a:accent6>
      <a:hlink>
        <a:srgbClr val="00B0F0"/>
      </a:hlink>
      <a:folHlink>
        <a:srgbClr val="AFB2B4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1_A000120150508A02PWBG 1">
        <a:dk1>
          <a:srgbClr val="5F5F5F"/>
        </a:dk1>
        <a:lt1>
          <a:srgbClr val="FFFFFF"/>
        </a:lt1>
        <a:dk2>
          <a:srgbClr val="5F5F5F"/>
        </a:dk2>
        <a:lt2>
          <a:srgbClr val="FFFFFF"/>
        </a:lt2>
        <a:accent1>
          <a:srgbClr val="90C413"/>
        </a:accent1>
        <a:accent2>
          <a:srgbClr val="BABD3D"/>
        </a:accent2>
        <a:accent3>
          <a:srgbClr val="FFFFFF"/>
        </a:accent3>
        <a:accent4>
          <a:srgbClr val="505050"/>
        </a:accent4>
        <a:accent5>
          <a:srgbClr val="C6DEAA"/>
        </a:accent5>
        <a:accent6>
          <a:srgbClr val="A8AB36"/>
        </a:accent6>
        <a:hlink>
          <a:srgbClr val="00B0F0"/>
        </a:hlink>
        <a:folHlink>
          <a:srgbClr val="AFB2B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A000120150508A02PWBG">
  <a:themeElements>
    <a:clrScheme name="">
      <a:dk1>
        <a:srgbClr val="5F5F5F"/>
      </a:dk1>
      <a:lt1>
        <a:srgbClr val="FFFFFF"/>
      </a:lt1>
      <a:dk2>
        <a:srgbClr val="5F5F5F"/>
      </a:dk2>
      <a:lt2>
        <a:srgbClr val="FFFFFF"/>
      </a:lt2>
      <a:accent1>
        <a:srgbClr val="90C413"/>
      </a:accent1>
      <a:accent2>
        <a:srgbClr val="BABD3D"/>
      </a:accent2>
      <a:accent3>
        <a:srgbClr val="FFFFFF"/>
      </a:accent3>
      <a:accent4>
        <a:srgbClr val="515151"/>
      </a:accent4>
      <a:accent5>
        <a:srgbClr val="C7DEAA"/>
      </a:accent5>
      <a:accent6>
        <a:srgbClr val="A6A936"/>
      </a:accent6>
      <a:hlink>
        <a:srgbClr val="00B0F0"/>
      </a:hlink>
      <a:folHlink>
        <a:srgbClr val="AFB2B4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A000120150508A02PWBG 1">
        <a:dk1>
          <a:srgbClr val="5F5F5F"/>
        </a:dk1>
        <a:lt1>
          <a:srgbClr val="FFFFFF"/>
        </a:lt1>
        <a:dk2>
          <a:srgbClr val="5F5F5F"/>
        </a:dk2>
        <a:lt2>
          <a:srgbClr val="FFFFFF"/>
        </a:lt2>
        <a:accent1>
          <a:srgbClr val="90C413"/>
        </a:accent1>
        <a:accent2>
          <a:srgbClr val="BABD3D"/>
        </a:accent2>
        <a:accent3>
          <a:srgbClr val="FFFFFF"/>
        </a:accent3>
        <a:accent4>
          <a:srgbClr val="505050"/>
        </a:accent4>
        <a:accent5>
          <a:srgbClr val="C6DEAA"/>
        </a:accent5>
        <a:accent6>
          <a:srgbClr val="A8AB36"/>
        </a:accent6>
        <a:hlink>
          <a:srgbClr val="00B0F0"/>
        </a:hlink>
        <a:folHlink>
          <a:srgbClr val="AFB2B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5847</Words>
  <Application>WPS 演示</Application>
  <PresentationFormat>全屏显示(4:3)</PresentationFormat>
  <Paragraphs>1115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31</vt:i4>
      </vt:variant>
    </vt:vector>
  </HeadingPairs>
  <TitlesOfParts>
    <vt:vector size="51" baseType="lpstr">
      <vt:lpstr>Arial</vt:lpstr>
      <vt:lpstr>宋体</vt:lpstr>
      <vt:lpstr>Wingdings</vt:lpstr>
      <vt:lpstr>幼圆</vt:lpstr>
      <vt:lpstr>微软雅黑</vt:lpstr>
      <vt:lpstr>仿宋_GB2312</vt:lpstr>
      <vt:lpstr>黑体</vt:lpstr>
      <vt:lpstr>楷体_GB2312</vt:lpstr>
      <vt:lpstr>MS UI Gothic</vt:lpstr>
      <vt:lpstr>Times New Roman</vt:lpstr>
      <vt:lpstr>Arial Unicode MS</vt:lpstr>
      <vt:lpstr>Times New Roman</vt:lpstr>
      <vt:lpstr>Verdana</vt:lpstr>
      <vt:lpstr>Calibri</vt:lpstr>
      <vt:lpstr>仿宋</vt:lpstr>
      <vt:lpstr>新宋体</vt:lpstr>
      <vt:lpstr>默认设计模板</vt:lpstr>
      <vt:lpstr>A000120150508A02PWBG</vt:lpstr>
      <vt:lpstr>1_A000120150508A02PWBG</vt:lpstr>
      <vt:lpstr>2_A000120150508A02PWBG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gxh</cp:lastModifiedBy>
  <cp:revision>369</cp:revision>
  <dcterms:created xsi:type="dcterms:W3CDTF">2015-09-16T01:34:00Z</dcterms:created>
  <dcterms:modified xsi:type="dcterms:W3CDTF">2018-09-18T11:40:09Z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2052-10.1.0.7520</vt:lpwstr>
  </property>
</Properties>
</file>